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67"/>
  </p:notesMasterIdLst>
  <p:handoutMasterIdLst>
    <p:handoutMasterId r:id="rId68"/>
  </p:handoutMasterIdLst>
  <p:sldIdLst>
    <p:sldId id="525" r:id="rId2"/>
    <p:sldId id="531" r:id="rId3"/>
    <p:sldId id="379" r:id="rId4"/>
    <p:sldId id="441" r:id="rId5"/>
    <p:sldId id="435" r:id="rId6"/>
    <p:sldId id="526" r:id="rId7"/>
    <p:sldId id="569" r:id="rId8"/>
    <p:sldId id="527" r:id="rId9"/>
    <p:sldId id="568" r:id="rId10"/>
    <p:sldId id="528" r:id="rId11"/>
    <p:sldId id="347" r:id="rId12"/>
    <p:sldId id="288" r:id="rId13"/>
    <p:sldId id="529" r:id="rId14"/>
    <p:sldId id="532" r:id="rId15"/>
    <p:sldId id="263" r:id="rId16"/>
    <p:sldId id="533" r:id="rId17"/>
    <p:sldId id="264" r:id="rId18"/>
    <p:sldId id="534" r:id="rId19"/>
    <p:sldId id="265" r:id="rId20"/>
    <p:sldId id="535" r:id="rId21"/>
    <p:sldId id="536" r:id="rId22"/>
    <p:sldId id="266" r:id="rId23"/>
    <p:sldId id="567" r:id="rId24"/>
    <p:sldId id="267" r:id="rId25"/>
    <p:sldId id="530" r:id="rId26"/>
    <p:sldId id="269" r:id="rId27"/>
    <p:sldId id="273" r:id="rId28"/>
    <p:sldId id="274" r:id="rId29"/>
    <p:sldId id="566" r:id="rId30"/>
    <p:sldId id="275" r:id="rId31"/>
    <p:sldId id="565" r:id="rId32"/>
    <p:sldId id="454" r:id="rId33"/>
    <p:sldId id="485" r:id="rId34"/>
    <p:sldId id="494" r:id="rId35"/>
    <p:sldId id="495" r:id="rId36"/>
    <p:sldId id="517" r:id="rId37"/>
    <p:sldId id="542" r:id="rId38"/>
    <p:sldId id="543" r:id="rId39"/>
    <p:sldId id="544" r:id="rId40"/>
    <p:sldId id="545" r:id="rId41"/>
    <p:sldId id="546" r:id="rId42"/>
    <p:sldId id="547" r:id="rId43"/>
    <p:sldId id="548" r:id="rId44"/>
    <p:sldId id="518" r:id="rId45"/>
    <p:sldId id="501" r:id="rId46"/>
    <p:sldId id="537" r:id="rId47"/>
    <p:sldId id="538" r:id="rId48"/>
    <p:sldId id="496" r:id="rId49"/>
    <p:sldId id="562" r:id="rId50"/>
    <p:sldId id="539" r:id="rId51"/>
    <p:sldId id="540" r:id="rId52"/>
    <p:sldId id="554" r:id="rId53"/>
    <p:sldId id="555" r:id="rId54"/>
    <p:sldId id="556" r:id="rId55"/>
    <p:sldId id="557" r:id="rId56"/>
    <p:sldId id="558" r:id="rId57"/>
    <p:sldId id="559" r:id="rId58"/>
    <p:sldId id="560" r:id="rId59"/>
    <p:sldId id="561" r:id="rId60"/>
    <p:sldId id="563" r:id="rId61"/>
    <p:sldId id="564" r:id="rId62"/>
    <p:sldId id="470" r:id="rId63"/>
    <p:sldId id="469" r:id="rId64"/>
    <p:sldId id="480" r:id="rId65"/>
    <p:sldId id="471" r:id="rId66"/>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F1437A-93B0-4290-96B5-B5D6C9A26788}">
          <p14:sldIdLst>
            <p14:sldId id="525"/>
            <p14:sldId id="531"/>
            <p14:sldId id="379"/>
            <p14:sldId id="441"/>
            <p14:sldId id="435"/>
            <p14:sldId id="526"/>
            <p14:sldId id="569"/>
            <p14:sldId id="527"/>
            <p14:sldId id="568"/>
            <p14:sldId id="528"/>
            <p14:sldId id="347"/>
            <p14:sldId id="288"/>
            <p14:sldId id="529"/>
            <p14:sldId id="532"/>
            <p14:sldId id="263"/>
            <p14:sldId id="533"/>
            <p14:sldId id="264"/>
            <p14:sldId id="534"/>
            <p14:sldId id="265"/>
            <p14:sldId id="535"/>
            <p14:sldId id="536"/>
            <p14:sldId id="266"/>
            <p14:sldId id="567"/>
            <p14:sldId id="267"/>
            <p14:sldId id="530"/>
            <p14:sldId id="269"/>
            <p14:sldId id="273"/>
            <p14:sldId id="274"/>
            <p14:sldId id="566"/>
            <p14:sldId id="275"/>
            <p14:sldId id="565"/>
          </p14:sldIdLst>
        </p14:section>
        <p14:section name="Untitled Section" id="{5F3ABAE1-E0A4-4EEC-BA31-1C95572DD1DD}">
          <p14:sldIdLst/>
        </p14:section>
        <p14:section name="Untitled Section" id="{E349018A-61A8-4970-99D7-3CC7C22831E4}">
          <p14:sldIdLst>
            <p14:sldId id="454"/>
            <p14:sldId id="485"/>
            <p14:sldId id="494"/>
            <p14:sldId id="495"/>
            <p14:sldId id="517"/>
            <p14:sldId id="542"/>
            <p14:sldId id="543"/>
            <p14:sldId id="544"/>
            <p14:sldId id="545"/>
            <p14:sldId id="546"/>
            <p14:sldId id="547"/>
            <p14:sldId id="548"/>
            <p14:sldId id="518"/>
            <p14:sldId id="501"/>
            <p14:sldId id="537"/>
            <p14:sldId id="538"/>
            <p14:sldId id="496"/>
            <p14:sldId id="562"/>
            <p14:sldId id="539"/>
            <p14:sldId id="540"/>
            <p14:sldId id="554"/>
            <p14:sldId id="555"/>
            <p14:sldId id="556"/>
            <p14:sldId id="557"/>
            <p14:sldId id="558"/>
            <p14:sldId id="559"/>
            <p14:sldId id="560"/>
            <p14:sldId id="561"/>
            <p14:sldId id="563"/>
            <p14:sldId id="564"/>
            <p14:sldId id="470"/>
            <p14:sldId id="469"/>
            <p14:sldId id="480"/>
            <p14:sldId id="471"/>
          </p14:sldIdLst>
        </p14:section>
        <p14:section name="اقدامات مرحله سوم" id="{223ABAF9-F7DD-458D-8542-3F467C330708}">
          <p14:sldIdLst/>
        </p14:section>
      </p14:sectionLst>
    </p:ext>
    <p:ext uri="{EFAFB233-063F-42B5-8137-9DF3F51BA10A}">
      <p15:sldGuideLst xmlns:p15="http://schemas.microsoft.com/office/powerpoint/2012/main">
        <p15:guide id="1" orient="horz" pos="1872" userDrawn="1">
          <p15:clr>
            <a:srgbClr val="A4A3A4"/>
          </p15:clr>
        </p15:guide>
        <p15:guide id="2" pos="2664"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m Shokrpour" initials="MS" lastIdx="11" clrIdx="0">
    <p:extLst>
      <p:ext uri="{19B8F6BF-5375-455C-9EA6-DF929625EA0E}">
        <p15:presenceInfo xmlns:p15="http://schemas.microsoft.com/office/powerpoint/2012/main" userId="dd87858192fc2d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6E2"/>
    <a:srgbClr val="F86810"/>
    <a:srgbClr val="FF6699"/>
    <a:srgbClr val="FF6600"/>
    <a:srgbClr val="4FFF1F"/>
    <a:srgbClr val="1EEA4F"/>
    <a:srgbClr val="10F8DC"/>
    <a:srgbClr val="BE1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85542" autoAdjust="0"/>
  </p:normalViewPr>
  <p:slideViewPr>
    <p:cSldViewPr snapToGrid="0">
      <p:cViewPr varScale="1">
        <p:scale>
          <a:sx n="76" d="100"/>
          <a:sy n="76" d="100"/>
        </p:scale>
        <p:origin x="132" y="798"/>
      </p:cViewPr>
      <p:guideLst>
        <p:guide orient="horz" pos="1872"/>
        <p:guide pos="2664"/>
      </p:guideLst>
    </p:cSldViewPr>
  </p:slideViewPr>
  <p:outlineViewPr>
    <p:cViewPr>
      <p:scale>
        <a:sx n="33" d="100"/>
        <a:sy n="33" d="100"/>
      </p:scale>
      <p:origin x="0" y="-13052"/>
    </p:cViewPr>
  </p:outlineViewPr>
  <p:notesTextViewPr>
    <p:cViewPr>
      <p:scale>
        <a:sx n="1" d="1"/>
        <a:sy n="1" d="1"/>
      </p:scale>
      <p:origin x="0" y="0"/>
    </p:cViewPr>
  </p:notesTextViewPr>
  <p:sorterViewPr>
    <p:cViewPr>
      <p:scale>
        <a:sx n="20" d="100"/>
        <a:sy n="20" d="100"/>
      </p:scale>
      <p:origin x="0" y="-1892"/>
    </p:cViewPr>
  </p:sorterViewPr>
  <p:notesViewPr>
    <p:cSldViewPr snapToGrid="0" showGuides="1">
      <p:cViewPr varScale="1">
        <p:scale>
          <a:sx n="48" d="100"/>
          <a:sy n="48" d="100"/>
        </p:scale>
        <p:origin x="2676" y="48"/>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3D499-3FFE-49D9-B7E9-7A19E19B0492}" type="doc">
      <dgm:prSet loTypeId="urn:microsoft.com/office/officeart/2005/8/layout/orgChart1" loCatId="hierarchy" qsTypeId="urn:microsoft.com/office/officeart/2005/8/quickstyle/3d1" qsCatId="3D" csTypeId="urn:microsoft.com/office/officeart/2005/8/colors/accent1_3" csCatId="accent1" phldr="1"/>
      <dgm:spPr/>
      <dgm:t>
        <a:bodyPr/>
        <a:lstStyle/>
        <a:p>
          <a:endParaRPr lang="en-US"/>
        </a:p>
      </dgm:t>
    </dgm:pt>
    <dgm:pt modelId="{8EA34871-9DB5-4484-9DD9-1E2CC54CDA7E}">
      <dgm:prSet phldrT="[Text]"/>
      <dgm:spPr>
        <a:xfrm>
          <a:off x="368" y="1768619"/>
          <a:ext cx="1603995" cy="801997"/>
        </a:xfrm>
        <a:prstGeom prst="rect">
          <a:avLst/>
        </a:prstGeom>
      </dgm:spPr>
      <dgm:t>
        <a:bodyPr/>
        <a:lstStyle/>
        <a:p>
          <a:pPr>
            <a:buNone/>
          </a:pPr>
          <a:r>
            <a:rPr lang="en-US" dirty="0" smtClean="0">
              <a:latin typeface="Calibri" panose="020F0502020204030204"/>
              <a:ea typeface="+mn-ea"/>
              <a:cs typeface="+mn-cs"/>
            </a:rPr>
            <a:t>1:conservetive</a:t>
          </a:r>
          <a:endParaRPr lang="en-US" dirty="0">
            <a:latin typeface="Calibri" panose="020F0502020204030204"/>
            <a:ea typeface="+mn-ea"/>
            <a:cs typeface="+mn-cs"/>
          </a:endParaRPr>
        </a:p>
      </dgm:t>
    </dgm:pt>
    <dgm:pt modelId="{71A55883-C909-4114-83CF-C32A5644899A}" type="parTrans" cxnId="{AD639DBA-E1F0-4132-8E88-8AC3E076151A}">
      <dgm:prSet/>
      <dgm:spPr>
        <a:xfrm>
          <a:off x="802365" y="1431780"/>
          <a:ext cx="1940834" cy="336838"/>
        </a:xfrm>
        <a:custGeom>
          <a:avLst/>
          <a:gdLst/>
          <a:ahLst/>
          <a:cxnLst/>
          <a:rect l="0" t="0" r="0" b="0"/>
          <a:pathLst>
            <a:path>
              <a:moveTo>
                <a:pt x="1940834" y="0"/>
              </a:moveTo>
              <a:lnTo>
                <a:pt x="1940834" y="168419"/>
              </a:lnTo>
              <a:lnTo>
                <a:pt x="0" y="168419"/>
              </a:lnTo>
              <a:lnTo>
                <a:pt x="0" y="336838"/>
              </a:lnTo>
            </a:path>
          </a:pathLst>
        </a:custGeom>
      </dgm:spPr>
      <dgm:t>
        <a:bodyPr/>
        <a:lstStyle/>
        <a:p>
          <a:endParaRPr lang="en-US"/>
        </a:p>
      </dgm:t>
    </dgm:pt>
    <dgm:pt modelId="{D6C951EB-D57D-4CAA-BD86-C8D0C769EE94}" type="sibTrans" cxnId="{AD639DBA-E1F0-4132-8E88-8AC3E076151A}">
      <dgm:prSet/>
      <dgm:spPr/>
      <dgm:t>
        <a:bodyPr/>
        <a:lstStyle/>
        <a:p>
          <a:endParaRPr lang="en-US"/>
        </a:p>
      </dgm:t>
    </dgm:pt>
    <dgm:pt modelId="{E6206D61-648D-4DAC-A388-BF8BD889A54C}">
      <dgm:prSet phldrT="[Text]"/>
      <dgm:spPr>
        <a:xfrm>
          <a:off x="1941202" y="1768619"/>
          <a:ext cx="1603995" cy="801997"/>
        </a:xfrm>
        <a:prstGeom prst="rect">
          <a:avLst/>
        </a:prstGeom>
      </dgm:spPr>
      <dgm:t>
        <a:bodyPr/>
        <a:lstStyle/>
        <a:p>
          <a:pPr>
            <a:buNone/>
          </a:pPr>
          <a:r>
            <a:rPr lang="en-US" dirty="0" smtClean="0">
              <a:latin typeface="Calibri" panose="020F0502020204030204"/>
              <a:ea typeface="+mn-ea"/>
              <a:cs typeface="+mn-cs"/>
            </a:rPr>
            <a:t>2</a:t>
          </a:r>
          <a:r>
            <a:rPr lang="fa-IR" dirty="0" smtClean="0">
              <a:latin typeface="Calibri" panose="020F0502020204030204"/>
              <a:ea typeface="+mn-ea"/>
              <a:cs typeface="+mn-cs"/>
            </a:rPr>
            <a:t>:</a:t>
          </a:r>
          <a:r>
            <a:rPr lang="en-US" dirty="0" smtClean="0">
              <a:latin typeface="Calibri" panose="020F0502020204030204"/>
              <a:ea typeface="+mn-ea"/>
              <a:cs typeface="+mn-cs"/>
            </a:rPr>
            <a:t>medication</a:t>
          </a:r>
          <a:endParaRPr lang="en-US" dirty="0">
            <a:latin typeface="Calibri" panose="020F0502020204030204"/>
            <a:ea typeface="+mn-ea"/>
            <a:cs typeface="+mn-cs"/>
          </a:endParaRPr>
        </a:p>
      </dgm:t>
    </dgm:pt>
    <dgm:pt modelId="{AC6577D7-9BA3-4B55-86A0-EB6F9F3EE0A5}" type="parTrans" cxnId="{DCBCCDD2-C585-4C22-A0BF-1A3989A32CD7}">
      <dgm:prSet/>
      <dgm:spPr>
        <a:xfrm>
          <a:off x="2697479" y="1431780"/>
          <a:ext cx="91440" cy="336838"/>
        </a:xfrm>
        <a:custGeom>
          <a:avLst/>
          <a:gdLst/>
          <a:ahLst/>
          <a:cxnLst/>
          <a:rect l="0" t="0" r="0" b="0"/>
          <a:pathLst>
            <a:path>
              <a:moveTo>
                <a:pt x="45720" y="0"/>
              </a:moveTo>
              <a:lnTo>
                <a:pt x="45720" y="336838"/>
              </a:lnTo>
            </a:path>
          </a:pathLst>
        </a:custGeom>
      </dgm:spPr>
      <dgm:t>
        <a:bodyPr/>
        <a:lstStyle/>
        <a:p>
          <a:endParaRPr lang="en-US"/>
        </a:p>
      </dgm:t>
    </dgm:pt>
    <dgm:pt modelId="{15706F0F-6919-4B3A-8315-639347B467E9}" type="sibTrans" cxnId="{DCBCCDD2-C585-4C22-A0BF-1A3989A32CD7}">
      <dgm:prSet/>
      <dgm:spPr/>
      <dgm:t>
        <a:bodyPr/>
        <a:lstStyle/>
        <a:p>
          <a:endParaRPr lang="en-US"/>
        </a:p>
      </dgm:t>
    </dgm:pt>
    <dgm:pt modelId="{E49C1184-12E2-481C-8934-AAEACB783B06}">
      <dgm:prSet phldrT="[Text]"/>
      <dgm:spPr>
        <a:xfrm>
          <a:off x="3882036" y="1768619"/>
          <a:ext cx="1603995" cy="801997"/>
        </a:xfrm>
        <a:prstGeom prst="rect">
          <a:avLst/>
        </a:prstGeom>
      </dgm:spPr>
      <dgm:t>
        <a:bodyPr/>
        <a:lstStyle/>
        <a:p>
          <a:pPr>
            <a:buNone/>
          </a:pPr>
          <a:r>
            <a:rPr lang="en-US" dirty="0" smtClean="0">
              <a:latin typeface="Calibri" panose="020F0502020204030204"/>
              <a:ea typeface="+mn-ea"/>
              <a:cs typeface="+mn-cs"/>
            </a:rPr>
            <a:t>3:surgery</a:t>
          </a:r>
          <a:endParaRPr lang="en-US" dirty="0">
            <a:latin typeface="Calibri" panose="020F0502020204030204"/>
            <a:ea typeface="+mn-ea"/>
            <a:cs typeface="+mn-cs"/>
          </a:endParaRPr>
        </a:p>
      </dgm:t>
    </dgm:pt>
    <dgm:pt modelId="{1A360789-E3EC-4CDF-9662-C04F81422F58}" type="parTrans" cxnId="{ACD3FDDE-717D-4D96-BF29-33B9D594974F}">
      <dgm:prSet/>
      <dgm:spPr>
        <a:xfrm>
          <a:off x="2743200" y="1431780"/>
          <a:ext cx="1940834" cy="336838"/>
        </a:xfrm>
        <a:custGeom>
          <a:avLst/>
          <a:gdLst/>
          <a:ahLst/>
          <a:cxnLst/>
          <a:rect l="0" t="0" r="0" b="0"/>
          <a:pathLst>
            <a:path>
              <a:moveTo>
                <a:pt x="0" y="0"/>
              </a:moveTo>
              <a:lnTo>
                <a:pt x="0" y="168419"/>
              </a:lnTo>
              <a:lnTo>
                <a:pt x="1940834" y="168419"/>
              </a:lnTo>
              <a:lnTo>
                <a:pt x="1940834" y="336838"/>
              </a:lnTo>
            </a:path>
          </a:pathLst>
        </a:custGeom>
      </dgm:spPr>
      <dgm:t>
        <a:bodyPr/>
        <a:lstStyle/>
        <a:p>
          <a:endParaRPr lang="en-US"/>
        </a:p>
      </dgm:t>
    </dgm:pt>
    <dgm:pt modelId="{86A54CD8-FFD7-4CCD-9C74-4B03A99F529C}" type="sibTrans" cxnId="{ACD3FDDE-717D-4D96-BF29-33B9D594974F}">
      <dgm:prSet/>
      <dgm:spPr/>
      <dgm:t>
        <a:bodyPr/>
        <a:lstStyle/>
        <a:p>
          <a:endParaRPr lang="en-US"/>
        </a:p>
      </dgm:t>
    </dgm:pt>
    <dgm:pt modelId="{8608003D-9B1C-4271-9285-128DCF978DD3}">
      <dgm:prSet phldrT="[Text]"/>
      <dgm:spPr>
        <a:xfrm>
          <a:off x="1941202" y="629782"/>
          <a:ext cx="1603995" cy="801997"/>
        </a:xfrm>
        <a:prstGeom prst="rect">
          <a:avLst/>
        </a:prstGeom>
      </dgm:spPr>
      <dgm:t>
        <a:bodyPr/>
        <a:lstStyle/>
        <a:p>
          <a:pPr>
            <a:buNone/>
          </a:pPr>
          <a:r>
            <a:rPr lang="en-US" b="1" dirty="0" smtClean="0">
              <a:latin typeface="Calibri" panose="020F0502020204030204"/>
              <a:ea typeface="+mn-ea"/>
              <a:cs typeface="+mn-cs"/>
            </a:rPr>
            <a:t>Treatment</a:t>
          </a:r>
        </a:p>
      </dgm:t>
    </dgm:pt>
    <dgm:pt modelId="{FA94F905-B496-40C6-AFEA-670E2FD5904B}" type="sibTrans" cxnId="{2716B1E6-F309-4ADA-96F5-D53B4467C1A1}">
      <dgm:prSet/>
      <dgm:spPr/>
      <dgm:t>
        <a:bodyPr/>
        <a:lstStyle/>
        <a:p>
          <a:endParaRPr lang="en-US"/>
        </a:p>
      </dgm:t>
    </dgm:pt>
    <dgm:pt modelId="{359E9C44-7B65-4C02-AD98-DB984EBE57C0}" type="parTrans" cxnId="{2716B1E6-F309-4ADA-96F5-D53B4467C1A1}">
      <dgm:prSet/>
      <dgm:spPr/>
      <dgm:t>
        <a:bodyPr/>
        <a:lstStyle/>
        <a:p>
          <a:endParaRPr lang="en-US"/>
        </a:p>
      </dgm:t>
    </dgm:pt>
    <dgm:pt modelId="{CFFD166C-8BC8-491F-85D2-3043D8E2EAC7}" type="pres">
      <dgm:prSet presAssocID="{8D33D499-3FFE-49D9-B7E9-7A19E19B0492}" presName="hierChild1" presStyleCnt="0">
        <dgm:presLayoutVars>
          <dgm:orgChart val="1"/>
          <dgm:chPref val="1"/>
          <dgm:dir/>
          <dgm:animOne val="branch"/>
          <dgm:animLvl val="lvl"/>
          <dgm:resizeHandles/>
        </dgm:presLayoutVars>
      </dgm:prSet>
      <dgm:spPr/>
      <dgm:t>
        <a:bodyPr/>
        <a:lstStyle/>
        <a:p>
          <a:endParaRPr lang="en-US"/>
        </a:p>
      </dgm:t>
    </dgm:pt>
    <dgm:pt modelId="{A32CB337-A6BF-47E2-B042-92F9F8547283}" type="pres">
      <dgm:prSet presAssocID="{8608003D-9B1C-4271-9285-128DCF978DD3}" presName="hierRoot1" presStyleCnt="0">
        <dgm:presLayoutVars>
          <dgm:hierBranch val="init"/>
        </dgm:presLayoutVars>
      </dgm:prSet>
      <dgm:spPr/>
      <dgm:t>
        <a:bodyPr/>
        <a:lstStyle/>
        <a:p>
          <a:endParaRPr lang="en-US"/>
        </a:p>
      </dgm:t>
    </dgm:pt>
    <dgm:pt modelId="{9A3FD1D0-F540-48C4-A4FD-FD71F6CB16ED}" type="pres">
      <dgm:prSet presAssocID="{8608003D-9B1C-4271-9285-128DCF978DD3}" presName="rootComposite1" presStyleCnt="0"/>
      <dgm:spPr/>
      <dgm:t>
        <a:bodyPr/>
        <a:lstStyle/>
        <a:p>
          <a:endParaRPr lang="en-US"/>
        </a:p>
      </dgm:t>
    </dgm:pt>
    <dgm:pt modelId="{871DD912-4831-431A-84BF-A0F55B798165}" type="pres">
      <dgm:prSet presAssocID="{8608003D-9B1C-4271-9285-128DCF978DD3}" presName="rootText1" presStyleLbl="node0" presStyleIdx="0" presStyleCnt="1">
        <dgm:presLayoutVars>
          <dgm:chPref val="3"/>
        </dgm:presLayoutVars>
      </dgm:prSet>
      <dgm:spPr/>
      <dgm:t>
        <a:bodyPr/>
        <a:lstStyle/>
        <a:p>
          <a:endParaRPr lang="en-US"/>
        </a:p>
      </dgm:t>
    </dgm:pt>
    <dgm:pt modelId="{B7542322-556C-48DF-B8FC-45DBF81919B5}" type="pres">
      <dgm:prSet presAssocID="{8608003D-9B1C-4271-9285-128DCF978DD3}" presName="rootConnector1" presStyleLbl="node1" presStyleIdx="0" presStyleCnt="0"/>
      <dgm:spPr/>
      <dgm:t>
        <a:bodyPr/>
        <a:lstStyle/>
        <a:p>
          <a:endParaRPr lang="en-US"/>
        </a:p>
      </dgm:t>
    </dgm:pt>
    <dgm:pt modelId="{5C646FF2-2A11-42C4-8EA8-BEE3F01E4CFD}" type="pres">
      <dgm:prSet presAssocID="{8608003D-9B1C-4271-9285-128DCF978DD3}" presName="hierChild2" presStyleCnt="0"/>
      <dgm:spPr/>
      <dgm:t>
        <a:bodyPr/>
        <a:lstStyle/>
        <a:p>
          <a:endParaRPr lang="en-US"/>
        </a:p>
      </dgm:t>
    </dgm:pt>
    <dgm:pt modelId="{CFBF3DB4-BFB2-4954-93BE-538093FCE8CB}" type="pres">
      <dgm:prSet presAssocID="{71A55883-C909-4114-83CF-C32A5644899A}" presName="Name37" presStyleLbl="parChTrans1D2" presStyleIdx="0" presStyleCnt="3"/>
      <dgm:spPr/>
      <dgm:t>
        <a:bodyPr/>
        <a:lstStyle/>
        <a:p>
          <a:endParaRPr lang="en-US"/>
        </a:p>
      </dgm:t>
    </dgm:pt>
    <dgm:pt modelId="{9674FDBC-8FAB-4BCF-BF15-0D87C8A337E9}" type="pres">
      <dgm:prSet presAssocID="{8EA34871-9DB5-4484-9DD9-1E2CC54CDA7E}" presName="hierRoot2" presStyleCnt="0">
        <dgm:presLayoutVars>
          <dgm:hierBranch val="init"/>
        </dgm:presLayoutVars>
      </dgm:prSet>
      <dgm:spPr/>
      <dgm:t>
        <a:bodyPr/>
        <a:lstStyle/>
        <a:p>
          <a:endParaRPr lang="en-US"/>
        </a:p>
      </dgm:t>
    </dgm:pt>
    <dgm:pt modelId="{0BC12584-A9C9-4C93-AB23-D728149CA851}" type="pres">
      <dgm:prSet presAssocID="{8EA34871-9DB5-4484-9DD9-1E2CC54CDA7E}" presName="rootComposite" presStyleCnt="0"/>
      <dgm:spPr/>
      <dgm:t>
        <a:bodyPr/>
        <a:lstStyle/>
        <a:p>
          <a:endParaRPr lang="en-US"/>
        </a:p>
      </dgm:t>
    </dgm:pt>
    <dgm:pt modelId="{CAB18B18-16B5-43F7-841E-D53257E2CCF3}" type="pres">
      <dgm:prSet presAssocID="{8EA34871-9DB5-4484-9DD9-1E2CC54CDA7E}" presName="rootText" presStyleLbl="node2" presStyleIdx="0" presStyleCnt="3" custLinFactNeighborX="2919" custLinFactNeighborY="42536">
        <dgm:presLayoutVars>
          <dgm:chPref val="3"/>
        </dgm:presLayoutVars>
      </dgm:prSet>
      <dgm:spPr/>
      <dgm:t>
        <a:bodyPr/>
        <a:lstStyle/>
        <a:p>
          <a:endParaRPr lang="en-US"/>
        </a:p>
      </dgm:t>
    </dgm:pt>
    <dgm:pt modelId="{3FF7E769-1EEF-4165-AC4E-0B8CA3DCD27D}" type="pres">
      <dgm:prSet presAssocID="{8EA34871-9DB5-4484-9DD9-1E2CC54CDA7E}" presName="rootConnector" presStyleLbl="node2" presStyleIdx="0" presStyleCnt="3"/>
      <dgm:spPr/>
      <dgm:t>
        <a:bodyPr/>
        <a:lstStyle/>
        <a:p>
          <a:endParaRPr lang="en-US"/>
        </a:p>
      </dgm:t>
    </dgm:pt>
    <dgm:pt modelId="{444E6CA1-560C-41B3-9FC2-608D496D1079}" type="pres">
      <dgm:prSet presAssocID="{8EA34871-9DB5-4484-9DD9-1E2CC54CDA7E}" presName="hierChild4" presStyleCnt="0"/>
      <dgm:spPr/>
      <dgm:t>
        <a:bodyPr/>
        <a:lstStyle/>
        <a:p>
          <a:endParaRPr lang="en-US"/>
        </a:p>
      </dgm:t>
    </dgm:pt>
    <dgm:pt modelId="{CED9EA28-9EE8-4D3B-801A-B628592121F1}" type="pres">
      <dgm:prSet presAssocID="{8EA34871-9DB5-4484-9DD9-1E2CC54CDA7E}" presName="hierChild5" presStyleCnt="0"/>
      <dgm:spPr/>
      <dgm:t>
        <a:bodyPr/>
        <a:lstStyle/>
        <a:p>
          <a:endParaRPr lang="en-US"/>
        </a:p>
      </dgm:t>
    </dgm:pt>
    <dgm:pt modelId="{1D71B2B3-2C60-472D-898A-E74B617762B5}" type="pres">
      <dgm:prSet presAssocID="{AC6577D7-9BA3-4B55-86A0-EB6F9F3EE0A5}" presName="Name37" presStyleLbl="parChTrans1D2" presStyleIdx="1" presStyleCnt="3"/>
      <dgm:spPr/>
      <dgm:t>
        <a:bodyPr/>
        <a:lstStyle/>
        <a:p>
          <a:endParaRPr lang="en-US"/>
        </a:p>
      </dgm:t>
    </dgm:pt>
    <dgm:pt modelId="{9E8DB6C1-A614-4BC8-B719-83BB5C4C70D3}" type="pres">
      <dgm:prSet presAssocID="{E6206D61-648D-4DAC-A388-BF8BD889A54C}" presName="hierRoot2" presStyleCnt="0">
        <dgm:presLayoutVars>
          <dgm:hierBranch val="init"/>
        </dgm:presLayoutVars>
      </dgm:prSet>
      <dgm:spPr/>
      <dgm:t>
        <a:bodyPr/>
        <a:lstStyle/>
        <a:p>
          <a:endParaRPr lang="en-US"/>
        </a:p>
      </dgm:t>
    </dgm:pt>
    <dgm:pt modelId="{F54ECB5B-FF13-4F62-B46A-C4AE59B84FB7}" type="pres">
      <dgm:prSet presAssocID="{E6206D61-648D-4DAC-A388-BF8BD889A54C}" presName="rootComposite" presStyleCnt="0"/>
      <dgm:spPr/>
      <dgm:t>
        <a:bodyPr/>
        <a:lstStyle/>
        <a:p>
          <a:endParaRPr lang="en-US"/>
        </a:p>
      </dgm:t>
    </dgm:pt>
    <dgm:pt modelId="{F14439C4-0AB0-414E-A051-DBF547696797}" type="pres">
      <dgm:prSet presAssocID="{E6206D61-648D-4DAC-A388-BF8BD889A54C}" presName="rootText" presStyleLbl="node2" presStyleIdx="1" presStyleCnt="3" custLinFactNeighborX="1668" custLinFactNeighborY="35864">
        <dgm:presLayoutVars>
          <dgm:chPref val="3"/>
        </dgm:presLayoutVars>
      </dgm:prSet>
      <dgm:spPr/>
      <dgm:t>
        <a:bodyPr/>
        <a:lstStyle/>
        <a:p>
          <a:endParaRPr lang="en-US"/>
        </a:p>
      </dgm:t>
    </dgm:pt>
    <dgm:pt modelId="{7CC3CB94-5A58-430B-B25B-49777B10F1AC}" type="pres">
      <dgm:prSet presAssocID="{E6206D61-648D-4DAC-A388-BF8BD889A54C}" presName="rootConnector" presStyleLbl="node2" presStyleIdx="1" presStyleCnt="3"/>
      <dgm:spPr/>
      <dgm:t>
        <a:bodyPr/>
        <a:lstStyle/>
        <a:p>
          <a:endParaRPr lang="en-US"/>
        </a:p>
      </dgm:t>
    </dgm:pt>
    <dgm:pt modelId="{D147968E-1780-441A-B1C2-58EE45FA1D2A}" type="pres">
      <dgm:prSet presAssocID="{E6206D61-648D-4DAC-A388-BF8BD889A54C}" presName="hierChild4" presStyleCnt="0"/>
      <dgm:spPr/>
      <dgm:t>
        <a:bodyPr/>
        <a:lstStyle/>
        <a:p>
          <a:endParaRPr lang="en-US"/>
        </a:p>
      </dgm:t>
    </dgm:pt>
    <dgm:pt modelId="{1C8C6B81-52FF-495C-B36D-6F031BA6D8FB}" type="pres">
      <dgm:prSet presAssocID="{E6206D61-648D-4DAC-A388-BF8BD889A54C}" presName="hierChild5" presStyleCnt="0"/>
      <dgm:spPr/>
      <dgm:t>
        <a:bodyPr/>
        <a:lstStyle/>
        <a:p>
          <a:endParaRPr lang="en-US"/>
        </a:p>
      </dgm:t>
    </dgm:pt>
    <dgm:pt modelId="{7F794C5C-A069-4C39-9C56-50A9715D5334}" type="pres">
      <dgm:prSet presAssocID="{1A360789-E3EC-4CDF-9662-C04F81422F58}" presName="Name37" presStyleLbl="parChTrans1D2" presStyleIdx="2" presStyleCnt="3"/>
      <dgm:spPr/>
      <dgm:t>
        <a:bodyPr/>
        <a:lstStyle/>
        <a:p>
          <a:endParaRPr lang="en-US"/>
        </a:p>
      </dgm:t>
    </dgm:pt>
    <dgm:pt modelId="{0B838D8C-6438-4185-803D-31FC61785FE2}" type="pres">
      <dgm:prSet presAssocID="{E49C1184-12E2-481C-8934-AAEACB783B06}" presName="hierRoot2" presStyleCnt="0">
        <dgm:presLayoutVars>
          <dgm:hierBranch val="init"/>
        </dgm:presLayoutVars>
      </dgm:prSet>
      <dgm:spPr/>
      <dgm:t>
        <a:bodyPr/>
        <a:lstStyle/>
        <a:p>
          <a:endParaRPr lang="en-US"/>
        </a:p>
      </dgm:t>
    </dgm:pt>
    <dgm:pt modelId="{B2AFDC7E-59C3-4D3F-AF62-532E61BB2189}" type="pres">
      <dgm:prSet presAssocID="{E49C1184-12E2-481C-8934-AAEACB783B06}" presName="rootComposite" presStyleCnt="0"/>
      <dgm:spPr/>
      <dgm:t>
        <a:bodyPr/>
        <a:lstStyle/>
        <a:p>
          <a:endParaRPr lang="en-US"/>
        </a:p>
      </dgm:t>
    </dgm:pt>
    <dgm:pt modelId="{CFF59534-6779-4BD4-B237-6FDE35F658FC}" type="pres">
      <dgm:prSet presAssocID="{E49C1184-12E2-481C-8934-AAEACB783B06}" presName="rootText" presStyleLbl="node2" presStyleIdx="2" presStyleCnt="3" custLinFactNeighborX="4193" custLinFactNeighborY="25021">
        <dgm:presLayoutVars>
          <dgm:chPref val="3"/>
        </dgm:presLayoutVars>
      </dgm:prSet>
      <dgm:spPr/>
      <dgm:t>
        <a:bodyPr/>
        <a:lstStyle/>
        <a:p>
          <a:endParaRPr lang="en-US"/>
        </a:p>
      </dgm:t>
    </dgm:pt>
    <dgm:pt modelId="{B88D75F1-C446-4349-806E-A72DC47CC94A}" type="pres">
      <dgm:prSet presAssocID="{E49C1184-12E2-481C-8934-AAEACB783B06}" presName="rootConnector" presStyleLbl="node2" presStyleIdx="2" presStyleCnt="3"/>
      <dgm:spPr/>
      <dgm:t>
        <a:bodyPr/>
        <a:lstStyle/>
        <a:p>
          <a:endParaRPr lang="en-US"/>
        </a:p>
      </dgm:t>
    </dgm:pt>
    <dgm:pt modelId="{CE241ECA-ADDD-4921-8D28-506444DF8002}" type="pres">
      <dgm:prSet presAssocID="{E49C1184-12E2-481C-8934-AAEACB783B06}" presName="hierChild4" presStyleCnt="0"/>
      <dgm:spPr/>
      <dgm:t>
        <a:bodyPr/>
        <a:lstStyle/>
        <a:p>
          <a:endParaRPr lang="en-US"/>
        </a:p>
      </dgm:t>
    </dgm:pt>
    <dgm:pt modelId="{8D4F7466-1403-417A-81FC-EF8BDA4FCD17}" type="pres">
      <dgm:prSet presAssocID="{E49C1184-12E2-481C-8934-AAEACB783B06}" presName="hierChild5" presStyleCnt="0"/>
      <dgm:spPr/>
      <dgm:t>
        <a:bodyPr/>
        <a:lstStyle/>
        <a:p>
          <a:endParaRPr lang="en-US"/>
        </a:p>
      </dgm:t>
    </dgm:pt>
    <dgm:pt modelId="{9FB55483-9626-4DDE-80C7-AE00EE7814EF}" type="pres">
      <dgm:prSet presAssocID="{8608003D-9B1C-4271-9285-128DCF978DD3}" presName="hierChild3" presStyleCnt="0"/>
      <dgm:spPr/>
      <dgm:t>
        <a:bodyPr/>
        <a:lstStyle/>
        <a:p>
          <a:endParaRPr lang="en-US"/>
        </a:p>
      </dgm:t>
    </dgm:pt>
  </dgm:ptLst>
  <dgm:cxnLst>
    <dgm:cxn modelId="{0270B61E-DE7A-422C-A758-1C4D093D11A8}" type="presOf" srcId="{E49C1184-12E2-481C-8934-AAEACB783B06}" destId="{B88D75F1-C446-4349-806E-A72DC47CC94A}" srcOrd="1" destOrd="0" presId="urn:microsoft.com/office/officeart/2005/8/layout/orgChart1"/>
    <dgm:cxn modelId="{3EA6DA19-7060-4BFD-BFC8-F3AEE17B0191}" type="presOf" srcId="{8EA34871-9DB5-4484-9DD9-1E2CC54CDA7E}" destId="{CAB18B18-16B5-43F7-841E-D53257E2CCF3}" srcOrd="0" destOrd="0" presId="urn:microsoft.com/office/officeart/2005/8/layout/orgChart1"/>
    <dgm:cxn modelId="{FF91804D-5E98-49E7-8CE8-C1A5A55F97E8}" type="presOf" srcId="{71A55883-C909-4114-83CF-C32A5644899A}" destId="{CFBF3DB4-BFB2-4954-93BE-538093FCE8CB}" srcOrd="0" destOrd="0" presId="urn:microsoft.com/office/officeart/2005/8/layout/orgChart1"/>
    <dgm:cxn modelId="{AD639DBA-E1F0-4132-8E88-8AC3E076151A}" srcId="{8608003D-9B1C-4271-9285-128DCF978DD3}" destId="{8EA34871-9DB5-4484-9DD9-1E2CC54CDA7E}" srcOrd="0" destOrd="0" parTransId="{71A55883-C909-4114-83CF-C32A5644899A}" sibTransId="{D6C951EB-D57D-4CAA-BD86-C8D0C769EE94}"/>
    <dgm:cxn modelId="{B40CE77D-D592-4AFC-9385-E06612FF118D}" type="presOf" srcId="{AC6577D7-9BA3-4B55-86A0-EB6F9F3EE0A5}" destId="{1D71B2B3-2C60-472D-898A-E74B617762B5}" srcOrd="0" destOrd="0" presId="urn:microsoft.com/office/officeart/2005/8/layout/orgChart1"/>
    <dgm:cxn modelId="{2716B1E6-F309-4ADA-96F5-D53B4467C1A1}" srcId="{8D33D499-3FFE-49D9-B7E9-7A19E19B0492}" destId="{8608003D-9B1C-4271-9285-128DCF978DD3}" srcOrd="0" destOrd="0" parTransId="{359E9C44-7B65-4C02-AD98-DB984EBE57C0}" sibTransId="{FA94F905-B496-40C6-AFEA-670E2FD5904B}"/>
    <dgm:cxn modelId="{EABDCF36-C6F9-48C6-AC27-1D9BBCD654A4}" type="presOf" srcId="{E6206D61-648D-4DAC-A388-BF8BD889A54C}" destId="{F14439C4-0AB0-414E-A051-DBF547696797}" srcOrd="0" destOrd="0" presId="urn:microsoft.com/office/officeart/2005/8/layout/orgChart1"/>
    <dgm:cxn modelId="{2784E09B-C87D-456C-8FF2-70458586F1D2}" type="presOf" srcId="{8D33D499-3FFE-49D9-B7E9-7A19E19B0492}" destId="{CFFD166C-8BC8-491F-85D2-3043D8E2EAC7}" srcOrd="0" destOrd="0" presId="urn:microsoft.com/office/officeart/2005/8/layout/orgChart1"/>
    <dgm:cxn modelId="{86233CD8-724E-460B-8077-260B6C70E24D}" type="presOf" srcId="{8608003D-9B1C-4271-9285-128DCF978DD3}" destId="{B7542322-556C-48DF-B8FC-45DBF81919B5}" srcOrd="1" destOrd="0" presId="urn:microsoft.com/office/officeart/2005/8/layout/orgChart1"/>
    <dgm:cxn modelId="{AD90DA40-8912-4BD2-A7B8-E1F5F393BF9E}" type="presOf" srcId="{E49C1184-12E2-481C-8934-AAEACB783B06}" destId="{CFF59534-6779-4BD4-B237-6FDE35F658FC}" srcOrd="0" destOrd="0" presId="urn:microsoft.com/office/officeart/2005/8/layout/orgChart1"/>
    <dgm:cxn modelId="{4FDE0641-D018-4CFB-B679-B2855780C366}" type="presOf" srcId="{8608003D-9B1C-4271-9285-128DCF978DD3}" destId="{871DD912-4831-431A-84BF-A0F55B798165}" srcOrd="0" destOrd="0" presId="urn:microsoft.com/office/officeart/2005/8/layout/orgChart1"/>
    <dgm:cxn modelId="{1E425112-E3B5-44F7-9513-D773D739B74F}" type="presOf" srcId="{1A360789-E3EC-4CDF-9662-C04F81422F58}" destId="{7F794C5C-A069-4C39-9C56-50A9715D5334}" srcOrd="0" destOrd="0" presId="urn:microsoft.com/office/officeart/2005/8/layout/orgChart1"/>
    <dgm:cxn modelId="{3BF28B05-2680-432C-843B-6E7B281604B7}" type="presOf" srcId="{E6206D61-648D-4DAC-A388-BF8BD889A54C}" destId="{7CC3CB94-5A58-430B-B25B-49777B10F1AC}" srcOrd="1" destOrd="0" presId="urn:microsoft.com/office/officeart/2005/8/layout/orgChart1"/>
    <dgm:cxn modelId="{ACD3FDDE-717D-4D96-BF29-33B9D594974F}" srcId="{8608003D-9B1C-4271-9285-128DCF978DD3}" destId="{E49C1184-12E2-481C-8934-AAEACB783B06}" srcOrd="2" destOrd="0" parTransId="{1A360789-E3EC-4CDF-9662-C04F81422F58}" sibTransId="{86A54CD8-FFD7-4CCD-9C74-4B03A99F529C}"/>
    <dgm:cxn modelId="{DCBCCDD2-C585-4C22-A0BF-1A3989A32CD7}" srcId="{8608003D-9B1C-4271-9285-128DCF978DD3}" destId="{E6206D61-648D-4DAC-A388-BF8BD889A54C}" srcOrd="1" destOrd="0" parTransId="{AC6577D7-9BA3-4B55-86A0-EB6F9F3EE0A5}" sibTransId="{15706F0F-6919-4B3A-8315-639347B467E9}"/>
    <dgm:cxn modelId="{5CA80886-4912-4526-9048-3FFAF94FFBE9}" type="presOf" srcId="{8EA34871-9DB5-4484-9DD9-1E2CC54CDA7E}" destId="{3FF7E769-1EEF-4165-AC4E-0B8CA3DCD27D}" srcOrd="1" destOrd="0" presId="urn:microsoft.com/office/officeart/2005/8/layout/orgChart1"/>
    <dgm:cxn modelId="{7DD5BF5F-BCEA-4DC8-96CD-E2268B5B7C8C}" type="presParOf" srcId="{CFFD166C-8BC8-491F-85D2-3043D8E2EAC7}" destId="{A32CB337-A6BF-47E2-B042-92F9F8547283}" srcOrd="0" destOrd="0" presId="urn:microsoft.com/office/officeart/2005/8/layout/orgChart1"/>
    <dgm:cxn modelId="{08054C85-BA70-4ECD-A837-304C393EBD9C}" type="presParOf" srcId="{A32CB337-A6BF-47E2-B042-92F9F8547283}" destId="{9A3FD1D0-F540-48C4-A4FD-FD71F6CB16ED}" srcOrd="0" destOrd="0" presId="urn:microsoft.com/office/officeart/2005/8/layout/orgChart1"/>
    <dgm:cxn modelId="{FDC95382-4C15-4F3E-8FCB-45FDC1C1DC7F}" type="presParOf" srcId="{9A3FD1D0-F540-48C4-A4FD-FD71F6CB16ED}" destId="{871DD912-4831-431A-84BF-A0F55B798165}" srcOrd="0" destOrd="0" presId="urn:microsoft.com/office/officeart/2005/8/layout/orgChart1"/>
    <dgm:cxn modelId="{B78E220D-8D8F-4444-96B6-BD19588DC733}" type="presParOf" srcId="{9A3FD1D0-F540-48C4-A4FD-FD71F6CB16ED}" destId="{B7542322-556C-48DF-B8FC-45DBF81919B5}" srcOrd="1" destOrd="0" presId="urn:microsoft.com/office/officeart/2005/8/layout/orgChart1"/>
    <dgm:cxn modelId="{8A9924F9-AE5F-4604-8167-BD00FA027A7D}" type="presParOf" srcId="{A32CB337-A6BF-47E2-B042-92F9F8547283}" destId="{5C646FF2-2A11-42C4-8EA8-BEE3F01E4CFD}" srcOrd="1" destOrd="0" presId="urn:microsoft.com/office/officeart/2005/8/layout/orgChart1"/>
    <dgm:cxn modelId="{F2DBA710-4C1C-4A30-B934-573EC7423F56}" type="presParOf" srcId="{5C646FF2-2A11-42C4-8EA8-BEE3F01E4CFD}" destId="{CFBF3DB4-BFB2-4954-93BE-538093FCE8CB}" srcOrd="0" destOrd="0" presId="urn:microsoft.com/office/officeart/2005/8/layout/orgChart1"/>
    <dgm:cxn modelId="{A9B406DD-4F27-469A-8F66-2578DF91B2FC}" type="presParOf" srcId="{5C646FF2-2A11-42C4-8EA8-BEE3F01E4CFD}" destId="{9674FDBC-8FAB-4BCF-BF15-0D87C8A337E9}" srcOrd="1" destOrd="0" presId="urn:microsoft.com/office/officeart/2005/8/layout/orgChart1"/>
    <dgm:cxn modelId="{08D781E9-F0B5-4EF5-9801-E21CB983EDD0}" type="presParOf" srcId="{9674FDBC-8FAB-4BCF-BF15-0D87C8A337E9}" destId="{0BC12584-A9C9-4C93-AB23-D728149CA851}" srcOrd="0" destOrd="0" presId="urn:microsoft.com/office/officeart/2005/8/layout/orgChart1"/>
    <dgm:cxn modelId="{068C7B88-EEB4-4926-89D5-AADFE9221184}" type="presParOf" srcId="{0BC12584-A9C9-4C93-AB23-D728149CA851}" destId="{CAB18B18-16B5-43F7-841E-D53257E2CCF3}" srcOrd="0" destOrd="0" presId="urn:microsoft.com/office/officeart/2005/8/layout/orgChart1"/>
    <dgm:cxn modelId="{F7934E8D-7FBB-4FC9-86A9-A1B70A99D924}" type="presParOf" srcId="{0BC12584-A9C9-4C93-AB23-D728149CA851}" destId="{3FF7E769-1EEF-4165-AC4E-0B8CA3DCD27D}" srcOrd="1" destOrd="0" presId="urn:microsoft.com/office/officeart/2005/8/layout/orgChart1"/>
    <dgm:cxn modelId="{84C4FDF9-B714-4EAB-A6DA-F12160BA11B7}" type="presParOf" srcId="{9674FDBC-8FAB-4BCF-BF15-0D87C8A337E9}" destId="{444E6CA1-560C-41B3-9FC2-608D496D1079}" srcOrd="1" destOrd="0" presId="urn:microsoft.com/office/officeart/2005/8/layout/orgChart1"/>
    <dgm:cxn modelId="{891F97CB-36E5-400A-A23E-B9D833986DBE}" type="presParOf" srcId="{9674FDBC-8FAB-4BCF-BF15-0D87C8A337E9}" destId="{CED9EA28-9EE8-4D3B-801A-B628592121F1}" srcOrd="2" destOrd="0" presId="urn:microsoft.com/office/officeart/2005/8/layout/orgChart1"/>
    <dgm:cxn modelId="{9B98FC7F-3BF8-4758-9E87-59AE73912381}" type="presParOf" srcId="{5C646FF2-2A11-42C4-8EA8-BEE3F01E4CFD}" destId="{1D71B2B3-2C60-472D-898A-E74B617762B5}" srcOrd="2" destOrd="0" presId="urn:microsoft.com/office/officeart/2005/8/layout/orgChart1"/>
    <dgm:cxn modelId="{0E9A1A22-0971-408C-B379-30C961116560}" type="presParOf" srcId="{5C646FF2-2A11-42C4-8EA8-BEE3F01E4CFD}" destId="{9E8DB6C1-A614-4BC8-B719-83BB5C4C70D3}" srcOrd="3" destOrd="0" presId="urn:microsoft.com/office/officeart/2005/8/layout/orgChart1"/>
    <dgm:cxn modelId="{7D76D64E-29BB-4A81-AB15-92B4FE18E890}" type="presParOf" srcId="{9E8DB6C1-A614-4BC8-B719-83BB5C4C70D3}" destId="{F54ECB5B-FF13-4F62-B46A-C4AE59B84FB7}" srcOrd="0" destOrd="0" presId="urn:microsoft.com/office/officeart/2005/8/layout/orgChart1"/>
    <dgm:cxn modelId="{26510ACC-F812-4071-868B-2CD3CC56BAA2}" type="presParOf" srcId="{F54ECB5B-FF13-4F62-B46A-C4AE59B84FB7}" destId="{F14439C4-0AB0-414E-A051-DBF547696797}" srcOrd="0" destOrd="0" presId="urn:microsoft.com/office/officeart/2005/8/layout/orgChart1"/>
    <dgm:cxn modelId="{42B60B38-1EED-4F78-8E4B-0F07B0BC64BA}" type="presParOf" srcId="{F54ECB5B-FF13-4F62-B46A-C4AE59B84FB7}" destId="{7CC3CB94-5A58-430B-B25B-49777B10F1AC}" srcOrd="1" destOrd="0" presId="urn:microsoft.com/office/officeart/2005/8/layout/orgChart1"/>
    <dgm:cxn modelId="{C056B23B-1F1B-47B8-83F2-CCD04D6DFA5C}" type="presParOf" srcId="{9E8DB6C1-A614-4BC8-B719-83BB5C4C70D3}" destId="{D147968E-1780-441A-B1C2-58EE45FA1D2A}" srcOrd="1" destOrd="0" presId="urn:microsoft.com/office/officeart/2005/8/layout/orgChart1"/>
    <dgm:cxn modelId="{0E214B57-22F2-42D3-9A08-9ABF4099446A}" type="presParOf" srcId="{9E8DB6C1-A614-4BC8-B719-83BB5C4C70D3}" destId="{1C8C6B81-52FF-495C-B36D-6F031BA6D8FB}" srcOrd="2" destOrd="0" presId="urn:microsoft.com/office/officeart/2005/8/layout/orgChart1"/>
    <dgm:cxn modelId="{45AEF0F5-9326-496D-802E-66F0618E4D23}" type="presParOf" srcId="{5C646FF2-2A11-42C4-8EA8-BEE3F01E4CFD}" destId="{7F794C5C-A069-4C39-9C56-50A9715D5334}" srcOrd="4" destOrd="0" presId="urn:microsoft.com/office/officeart/2005/8/layout/orgChart1"/>
    <dgm:cxn modelId="{B2B06C86-1F1A-4F8F-9DF6-A3C1BCDD794B}" type="presParOf" srcId="{5C646FF2-2A11-42C4-8EA8-BEE3F01E4CFD}" destId="{0B838D8C-6438-4185-803D-31FC61785FE2}" srcOrd="5" destOrd="0" presId="urn:microsoft.com/office/officeart/2005/8/layout/orgChart1"/>
    <dgm:cxn modelId="{B2D38949-6C8D-44BF-863D-CA2CD0072EFB}" type="presParOf" srcId="{0B838D8C-6438-4185-803D-31FC61785FE2}" destId="{B2AFDC7E-59C3-4D3F-AF62-532E61BB2189}" srcOrd="0" destOrd="0" presId="urn:microsoft.com/office/officeart/2005/8/layout/orgChart1"/>
    <dgm:cxn modelId="{68493E51-4F69-48F8-AEF8-14478108B94E}" type="presParOf" srcId="{B2AFDC7E-59C3-4D3F-AF62-532E61BB2189}" destId="{CFF59534-6779-4BD4-B237-6FDE35F658FC}" srcOrd="0" destOrd="0" presId="urn:microsoft.com/office/officeart/2005/8/layout/orgChart1"/>
    <dgm:cxn modelId="{64654AC9-12D8-49D2-960A-6EE1E9F5B54F}" type="presParOf" srcId="{B2AFDC7E-59C3-4D3F-AF62-532E61BB2189}" destId="{B88D75F1-C446-4349-806E-A72DC47CC94A}" srcOrd="1" destOrd="0" presId="urn:microsoft.com/office/officeart/2005/8/layout/orgChart1"/>
    <dgm:cxn modelId="{7F588B34-9100-44BB-9F0E-D770F408CB75}" type="presParOf" srcId="{0B838D8C-6438-4185-803D-31FC61785FE2}" destId="{CE241ECA-ADDD-4921-8D28-506444DF8002}" srcOrd="1" destOrd="0" presId="urn:microsoft.com/office/officeart/2005/8/layout/orgChart1"/>
    <dgm:cxn modelId="{A7662487-E2F1-4824-A535-F3DDA5331CC0}" type="presParOf" srcId="{0B838D8C-6438-4185-803D-31FC61785FE2}" destId="{8D4F7466-1403-417A-81FC-EF8BDA4FCD17}" srcOrd="2" destOrd="0" presId="urn:microsoft.com/office/officeart/2005/8/layout/orgChart1"/>
    <dgm:cxn modelId="{53103F39-B2F1-4B09-9046-D4BA0B47076D}" type="presParOf" srcId="{A32CB337-A6BF-47E2-B042-92F9F8547283}" destId="{9FB55483-9626-4DDE-80C7-AE00EE7814E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D33D499-3FFE-49D9-B7E9-7A19E19B0492}"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n-US"/>
        </a:p>
      </dgm:t>
    </dgm:pt>
    <dgm:pt modelId="{CFFD166C-8BC8-491F-85D2-3043D8E2EAC7}" type="pres">
      <dgm:prSet presAssocID="{8D33D499-3FFE-49D9-B7E9-7A19E19B0492}" presName="hierChild1" presStyleCnt="0">
        <dgm:presLayoutVars>
          <dgm:orgChart val="1"/>
          <dgm:chPref val="1"/>
          <dgm:dir/>
          <dgm:animOne val="branch"/>
          <dgm:animLvl val="lvl"/>
          <dgm:resizeHandles/>
        </dgm:presLayoutVars>
      </dgm:prSet>
      <dgm:spPr/>
      <dgm:t>
        <a:bodyPr/>
        <a:lstStyle/>
        <a:p>
          <a:endParaRPr lang="en-US"/>
        </a:p>
      </dgm:t>
    </dgm:pt>
  </dgm:ptLst>
  <dgm:cxnLst>
    <dgm:cxn modelId="{2784E09B-C87D-456C-8FF2-70458586F1D2}" type="presOf" srcId="{8D33D499-3FFE-49D9-B7E9-7A19E19B0492}" destId="{CFFD166C-8BC8-491F-85D2-3043D8E2EAC7}" srcOrd="0"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24389A2-AF5D-476F-996A-1C241F5DA5DF}" type="doc">
      <dgm:prSet loTypeId="urn:microsoft.com/office/officeart/2005/8/layout/equation1" loCatId="process" qsTypeId="urn:microsoft.com/office/officeart/2005/8/quickstyle/simple1" qsCatId="simple" csTypeId="urn:microsoft.com/office/officeart/2005/8/colors/colorful1" csCatId="colorful" phldr="1"/>
      <dgm:spPr/>
    </dgm:pt>
    <dgm:pt modelId="{4887AC83-B083-4A4B-BD8C-1F9C87B9871B}">
      <dgm:prSet phldrT="[Text]"/>
      <dgm:spPr>
        <a:solidFill>
          <a:srgbClr val="FFFF00"/>
        </a:solidFill>
      </dgm:spPr>
      <dgm:t>
        <a:bodyPr/>
        <a:lstStyle/>
        <a:p>
          <a:r>
            <a:rPr lang="en-US" dirty="0" err="1">
              <a:solidFill>
                <a:schemeClr val="tx1"/>
              </a:solidFill>
            </a:rPr>
            <a:t>solifenacin</a:t>
          </a:r>
          <a:r>
            <a:rPr lang="en-US" dirty="0">
              <a:solidFill>
                <a:schemeClr val="tx1"/>
              </a:solidFill>
            </a:rPr>
            <a:t> 5 mg or 10 mg</a:t>
          </a:r>
        </a:p>
      </dgm:t>
    </dgm:pt>
    <dgm:pt modelId="{53F13414-E61F-403D-A9C1-0102B152515F}" type="parTrans" cxnId="{806F3DF7-AB4E-4003-BA53-EA6652052404}">
      <dgm:prSet/>
      <dgm:spPr/>
      <dgm:t>
        <a:bodyPr/>
        <a:lstStyle/>
        <a:p>
          <a:endParaRPr lang="en-US"/>
        </a:p>
      </dgm:t>
    </dgm:pt>
    <dgm:pt modelId="{231DA4BD-8C7C-4009-A0F8-FEB63BFE7D62}" type="sibTrans" cxnId="{806F3DF7-AB4E-4003-BA53-EA6652052404}">
      <dgm:prSet/>
      <dgm:spPr/>
      <dgm:t>
        <a:bodyPr/>
        <a:lstStyle/>
        <a:p>
          <a:endParaRPr lang="en-US"/>
        </a:p>
      </dgm:t>
    </dgm:pt>
    <dgm:pt modelId="{E281FB73-85F2-471E-9E2C-4AD7B97C0C61}">
      <dgm:prSet phldrT="[Text]"/>
      <dgm:spPr>
        <a:solidFill>
          <a:schemeClr val="accent6"/>
        </a:solidFill>
      </dgm:spPr>
      <dgm:t>
        <a:bodyPr/>
        <a:lstStyle/>
        <a:p>
          <a:r>
            <a:rPr lang="en-US" dirty="0">
              <a:solidFill>
                <a:schemeClr val="tx1"/>
              </a:solidFill>
            </a:rPr>
            <a:t>COMBINED THERAPY</a:t>
          </a:r>
        </a:p>
      </dgm:t>
    </dgm:pt>
    <dgm:pt modelId="{5560CDFE-0CBA-48C1-88E4-FCC4A15A1CB4}" type="parTrans" cxnId="{29954350-C313-484E-B379-403EB2F8599B}">
      <dgm:prSet/>
      <dgm:spPr/>
      <dgm:t>
        <a:bodyPr/>
        <a:lstStyle/>
        <a:p>
          <a:endParaRPr lang="en-US"/>
        </a:p>
      </dgm:t>
    </dgm:pt>
    <dgm:pt modelId="{595A54DC-98E0-4154-A503-D36AEC78853A}" type="sibTrans" cxnId="{29954350-C313-484E-B379-403EB2F8599B}">
      <dgm:prSet/>
      <dgm:spPr/>
      <dgm:t>
        <a:bodyPr/>
        <a:lstStyle/>
        <a:p>
          <a:endParaRPr lang="en-US"/>
        </a:p>
      </dgm:t>
    </dgm:pt>
    <dgm:pt modelId="{4C1476A8-8A72-4681-B95C-520ED706963A}">
      <dgm:prSet/>
      <dgm:spPr>
        <a:solidFill>
          <a:srgbClr val="0070C0"/>
        </a:solidFill>
      </dgm:spPr>
      <dgm:t>
        <a:bodyPr/>
        <a:lstStyle/>
        <a:p>
          <a:r>
            <a:rPr lang="en-US" dirty="0">
              <a:solidFill>
                <a:schemeClr val="tx1"/>
              </a:solidFill>
            </a:rPr>
            <a:t>mirabegron 25 mg or 50 mg </a:t>
          </a:r>
        </a:p>
      </dgm:t>
    </dgm:pt>
    <dgm:pt modelId="{FA64C27D-04C5-4457-A922-B3B685A50812}" type="parTrans" cxnId="{D0969FE9-4DDF-442D-9209-4BFD178BA33B}">
      <dgm:prSet/>
      <dgm:spPr/>
      <dgm:t>
        <a:bodyPr/>
        <a:lstStyle/>
        <a:p>
          <a:endParaRPr lang="en-US"/>
        </a:p>
      </dgm:t>
    </dgm:pt>
    <dgm:pt modelId="{F3423FAD-5B2A-4987-B1B4-1B43427EA0C7}" type="sibTrans" cxnId="{D0969FE9-4DDF-442D-9209-4BFD178BA33B}">
      <dgm:prSet/>
      <dgm:spPr/>
      <dgm:t>
        <a:bodyPr/>
        <a:lstStyle/>
        <a:p>
          <a:endParaRPr lang="en-US"/>
        </a:p>
      </dgm:t>
    </dgm:pt>
    <dgm:pt modelId="{811E9758-57AD-4715-83BF-74D568D6EB1E}" type="pres">
      <dgm:prSet presAssocID="{124389A2-AF5D-476F-996A-1C241F5DA5DF}" presName="linearFlow" presStyleCnt="0">
        <dgm:presLayoutVars>
          <dgm:dir/>
          <dgm:resizeHandles val="exact"/>
        </dgm:presLayoutVars>
      </dgm:prSet>
      <dgm:spPr/>
    </dgm:pt>
    <dgm:pt modelId="{C148C2EF-1478-49BF-99C8-0536FF0CF495}" type="pres">
      <dgm:prSet presAssocID="{4887AC83-B083-4A4B-BD8C-1F9C87B9871B}" presName="node" presStyleLbl="node1" presStyleIdx="0" presStyleCnt="3" custLinFactNeighborX="59910" custLinFactNeighborY="0">
        <dgm:presLayoutVars>
          <dgm:bulletEnabled val="1"/>
        </dgm:presLayoutVars>
      </dgm:prSet>
      <dgm:spPr/>
      <dgm:t>
        <a:bodyPr/>
        <a:lstStyle/>
        <a:p>
          <a:endParaRPr lang="en-US"/>
        </a:p>
      </dgm:t>
    </dgm:pt>
    <dgm:pt modelId="{57FB1ADF-EB51-4C97-B106-3E2BAEF10327}" type="pres">
      <dgm:prSet presAssocID="{231DA4BD-8C7C-4009-A0F8-FEB63BFE7D62}" presName="spacerL" presStyleCnt="0"/>
      <dgm:spPr/>
    </dgm:pt>
    <dgm:pt modelId="{B97B2916-3C86-4D30-8A61-80AC18CC7999}" type="pres">
      <dgm:prSet presAssocID="{231DA4BD-8C7C-4009-A0F8-FEB63BFE7D62}" presName="sibTrans" presStyleLbl="sibTrans2D1" presStyleIdx="0" presStyleCnt="2"/>
      <dgm:spPr/>
      <dgm:t>
        <a:bodyPr/>
        <a:lstStyle/>
        <a:p>
          <a:endParaRPr lang="en-US"/>
        </a:p>
      </dgm:t>
    </dgm:pt>
    <dgm:pt modelId="{CEAC1660-D987-4A24-A979-715822E12630}" type="pres">
      <dgm:prSet presAssocID="{231DA4BD-8C7C-4009-A0F8-FEB63BFE7D62}" presName="spacerR" presStyleCnt="0"/>
      <dgm:spPr/>
    </dgm:pt>
    <dgm:pt modelId="{CE8F8B70-F686-4F7A-9FFC-7493C78F9526}" type="pres">
      <dgm:prSet presAssocID="{4C1476A8-8A72-4681-B95C-520ED706963A}" presName="node" presStyleLbl="node1" presStyleIdx="1" presStyleCnt="3" custLinFactNeighborX="1" custLinFactNeighborY="0">
        <dgm:presLayoutVars>
          <dgm:bulletEnabled val="1"/>
        </dgm:presLayoutVars>
      </dgm:prSet>
      <dgm:spPr/>
      <dgm:t>
        <a:bodyPr/>
        <a:lstStyle/>
        <a:p>
          <a:endParaRPr lang="en-US"/>
        </a:p>
      </dgm:t>
    </dgm:pt>
    <dgm:pt modelId="{C5E10D94-541D-4671-82C0-9852E0EB7FEB}" type="pres">
      <dgm:prSet presAssocID="{F3423FAD-5B2A-4987-B1B4-1B43427EA0C7}" presName="spacerL" presStyleCnt="0"/>
      <dgm:spPr/>
    </dgm:pt>
    <dgm:pt modelId="{91AFC70C-4190-4AB2-A954-9E8673C46335}" type="pres">
      <dgm:prSet presAssocID="{F3423FAD-5B2A-4987-B1B4-1B43427EA0C7}" presName="sibTrans" presStyleLbl="sibTrans2D1" presStyleIdx="1" presStyleCnt="2"/>
      <dgm:spPr/>
      <dgm:t>
        <a:bodyPr/>
        <a:lstStyle/>
        <a:p>
          <a:endParaRPr lang="en-US"/>
        </a:p>
      </dgm:t>
    </dgm:pt>
    <dgm:pt modelId="{69859DF0-53F3-4003-B607-0D186CCFFA8B}" type="pres">
      <dgm:prSet presAssocID="{F3423FAD-5B2A-4987-B1B4-1B43427EA0C7}" presName="spacerR" presStyleCnt="0"/>
      <dgm:spPr/>
    </dgm:pt>
    <dgm:pt modelId="{57F7E3D4-1092-4284-B847-DE4792CAFFC9}" type="pres">
      <dgm:prSet presAssocID="{E281FB73-85F2-471E-9E2C-4AD7B97C0C61}" presName="node" presStyleLbl="node1" presStyleIdx="2" presStyleCnt="3" custLinFactNeighborX="59910" custLinFactNeighborY="0">
        <dgm:presLayoutVars>
          <dgm:bulletEnabled val="1"/>
        </dgm:presLayoutVars>
      </dgm:prSet>
      <dgm:spPr/>
      <dgm:t>
        <a:bodyPr/>
        <a:lstStyle/>
        <a:p>
          <a:endParaRPr lang="en-US"/>
        </a:p>
      </dgm:t>
    </dgm:pt>
  </dgm:ptLst>
  <dgm:cxnLst>
    <dgm:cxn modelId="{CF2B8C5C-97CD-4D36-962F-D4A06CA6F181}" type="presOf" srcId="{124389A2-AF5D-476F-996A-1C241F5DA5DF}" destId="{811E9758-57AD-4715-83BF-74D568D6EB1E}" srcOrd="0" destOrd="0" presId="urn:microsoft.com/office/officeart/2005/8/layout/equation1"/>
    <dgm:cxn modelId="{D0969FE9-4DDF-442D-9209-4BFD178BA33B}" srcId="{124389A2-AF5D-476F-996A-1C241F5DA5DF}" destId="{4C1476A8-8A72-4681-B95C-520ED706963A}" srcOrd="1" destOrd="0" parTransId="{FA64C27D-04C5-4457-A922-B3B685A50812}" sibTransId="{F3423FAD-5B2A-4987-B1B4-1B43427EA0C7}"/>
    <dgm:cxn modelId="{806F3DF7-AB4E-4003-BA53-EA6652052404}" srcId="{124389A2-AF5D-476F-996A-1C241F5DA5DF}" destId="{4887AC83-B083-4A4B-BD8C-1F9C87B9871B}" srcOrd="0" destOrd="0" parTransId="{53F13414-E61F-403D-A9C1-0102B152515F}" sibTransId="{231DA4BD-8C7C-4009-A0F8-FEB63BFE7D62}"/>
    <dgm:cxn modelId="{112D3552-2D46-4685-B0CF-B946B08BDBEA}" type="presOf" srcId="{F3423FAD-5B2A-4987-B1B4-1B43427EA0C7}" destId="{91AFC70C-4190-4AB2-A954-9E8673C46335}" srcOrd="0" destOrd="0" presId="urn:microsoft.com/office/officeart/2005/8/layout/equation1"/>
    <dgm:cxn modelId="{C34A1D60-586F-4D33-9077-F16C278EE13F}" type="presOf" srcId="{4887AC83-B083-4A4B-BD8C-1F9C87B9871B}" destId="{C148C2EF-1478-49BF-99C8-0536FF0CF495}" srcOrd="0" destOrd="0" presId="urn:microsoft.com/office/officeart/2005/8/layout/equation1"/>
    <dgm:cxn modelId="{F371AD67-6572-4CF0-B409-AE7BD1B597E3}" type="presOf" srcId="{231DA4BD-8C7C-4009-A0F8-FEB63BFE7D62}" destId="{B97B2916-3C86-4D30-8A61-80AC18CC7999}" srcOrd="0" destOrd="0" presId="urn:microsoft.com/office/officeart/2005/8/layout/equation1"/>
    <dgm:cxn modelId="{EC291E35-9598-442B-B28F-D468EC4A2D40}" type="presOf" srcId="{4C1476A8-8A72-4681-B95C-520ED706963A}" destId="{CE8F8B70-F686-4F7A-9FFC-7493C78F9526}" srcOrd="0" destOrd="0" presId="urn:microsoft.com/office/officeart/2005/8/layout/equation1"/>
    <dgm:cxn modelId="{C8F96F03-907E-4143-9DD3-E5DF27C731AE}" type="presOf" srcId="{E281FB73-85F2-471E-9E2C-4AD7B97C0C61}" destId="{57F7E3D4-1092-4284-B847-DE4792CAFFC9}" srcOrd="0" destOrd="0" presId="urn:microsoft.com/office/officeart/2005/8/layout/equation1"/>
    <dgm:cxn modelId="{29954350-C313-484E-B379-403EB2F8599B}" srcId="{124389A2-AF5D-476F-996A-1C241F5DA5DF}" destId="{E281FB73-85F2-471E-9E2C-4AD7B97C0C61}" srcOrd="2" destOrd="0" parTransId="{5560CDFE-0CBA-48C1-88E4-FCC4A15A1CB4}" sibTransId="{595A54DC-98E0-4154-A503-D36AEC78853A}"/>
    <dgm:cxn modelId="{931A41E5-A121-4AE4-8E8E-BAABB2026BB0}" type="presParOf" srcId="{811E9758-57AD-4715-83BF-74D568D6EB1E}" destId="{C148C2EF-1478-49BF-99C8-0536FF0CF495}" srcOrd="0" destOrd="0" presId="urn:microsoft.com/office/officeart/2005/8/layout/equation1"/>
    <dgm:cxn modelId="{E92F5389-9F42-4C57-89FE-C0CBCDBFB38D}" type="presParOf" srcId="{811E9758-57AD-4715-83BF-74D568D6EB1E}" destId="{57FB1ADF-EB51-4C97-B106-3E2BAEF10327}" srcOrd="1" destOrd="0" presId="urn:microsoft.com/office/officeart/2005/8/layout/equation1"/>
    <dgm:cxn modelId="{536B2973-0093-4300-890C-1D5D2A3D6027}" type="presParOf" srcId="{811E9758-57AD-4715-83BF-74D568D6EB1E}" destId="{B97B2916-3C86-4D30-8A61-80AC18CC7999}" srcOrd="2" destOrd="0" presId="urn:microsoft.com/office/officeart/2005/8/layout/equation1"/>
    <dgm:cxn modelId="{A88D81E5-8929-4701-AB77-BA160F41C647}" type="presParOf" srcId="{811E9758-57AD-4715-83BF-74D568D6EB1E}" destId="{CEAC1660-D987-4A24-A979-715822E12630}" srcOrd="3" destOrd="0" presId="urn:microsoft.com/office/officeart/2005/8/layout/equation1"/>
    <dgm:cxn modelId="{6BE47387-1CD7-443C-8573-B6749D160834}" type="presParOf" srcId="{811E9758-57AD-4715-83BF-74D568D6EB1E}" destId="{CE8F8B70-F686-4F7A-9FFC-7493C78F9526}" srcOrd="4" destOrd="0" presId="urn:microsoft.com/office/officeart/2005/8/layout/equation1"/>
    <dgm:cxn modelId="{AA42788A-74C5-4994-BB81-D75C7B1B9213}" type="presParOf" srcId="{811E9758-57AD-4715-83BF-74D568D6EB1E}" destId="{C5E10D94-541D-4671-82C0-9852E0EB7FEB}" srcOrd="5" destOrd="0" presId="urn:microsoft.com/office/officeart/2005/8/layout/equation1"/>
    <dgm:cxn modelId="{AA618FF0-3D28-4C50-A365-7227CBD682EB}" type="presParOf" srcId="{811E9758-57AD-4715-83BF-74D568D6EB1E}" destId="{91AFC70C-4190-4AB2-A954-9E8673C46335}" srcOrd="6" destOrd="0" presId="urn:microsoft.com/office/officeart/2005/8/layout/equation1"/>
    <dgm:cxn modelId="{71B45256-7887-4754-8E85-60C15189869A}" type="presParOf" srcId="{811E9758-57AD-4715-83BF-74D568D6EB1E}" destId="{69859DF0-53F3-4003-B607-0D186CCFFA8B}" srcOrd="7" destOrd="0" presId="urn:microsoft.com/office/officeart/2005/8/layout/equation1"/>
    <dgm:cxn modelId="{B7221C7C-1798-43D4-9CC3-AE61B7E0C869}" type="presParOf" srcId="{811E9758-57AD-4715-83BF-74D568D6EB1E}" destId="{57F7E3D4-1092-4284-B847-DE4792CAFFC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6B514-7244-4C4D-AA06-28980FCD9CC9}" type="doc">
      <dgm:prSet loTypeId="urn:microsoft.com/office/officeart/2011/layout/RadialPictureList" loCatId="picture" qsTypeId="urn:microsoft.com/office/officeart/2005/8/quickstyle/3d1" qsCatId="3D" csTypeId="urn:microsoft.com/office/officeart/2005/8/colors/colorful4" csCatId="colorful" phldr="1"/>
      <dgm:spPr/>
      <dgm:t>
        <a:bodyPr/>
        <a:lstStyle/>
        <a:p>
          <a:endParaRPr lang="en-US"/>
        </a:p>
      </dgm:t>
    </dgm:pt>
    <dgm:pt modelId="{D8964CB9-F16D-4618-AA34-EEE00F1B2381}">
      <dgm:prSet phldrT="[Text]"/>
      <dgm:spPr/>
      <dgm:t>
        <a:bodyPr/>
        <a:lstStyle/>
        <a:p>
          <a:r>
            <a:rPr lang="fa-IR" dirty="0"/>
            <a:t>جراحی</a:t>
          </a:r>
          <a:endParaRPr lang="en-US" dirty="0"/>
        </a:p>
      </dgm:t>
    </dgm:pt>
    <dgm:pt modelId="{3F0B7F38-3AD6-482B-83FA-EB469D815912}" type="parTrans" cxnId="{2712A243-8EFA-42D3-82E1-1D8B8699B840}">
      <dgm:prSet/>
      <dgm:spPr/>
      <dgm:t>
        <a:bodyPr/>
        <a:lstStyle/>
        <a:p>
          <a:endParaRPr lang="en-US"/>
        </a:p>
      </dgm:t>
    </dgm:pt>
    <dgm:pt modelId="{34D1D34D-F7E2-45D0-8614-7AE2F8E25B66}" type="sibTrans" cxnId="{2712A243-8EFA-42D3-82E1-1D8B8699B840}">
      <dgm:prSet/>
      <dgm:spPr/>
      <dgm:t>
        <a:bodyPr/>
        <a:lstStyle/>
        <a:p>
          <a:endParaRPr lang="en-US"/>
        </a:p>
      </dgm:t>
    </dgm:pt>
    <dgm:pt modelId="{BD5646E6-C221-43D8-988B-8F4FA8963DE1}">
      <dgm:prSet phldrT="[Text]"/>
      <dgm:spPr/>
      <dgm:t>
        <a:bodyPr/>
        <a:lstStyle/>
        <a:p>
          <a:pPr algn="r"/>
          <a:r>
            <a:rPr lang="fa-IR" dirty="0">
              <a:cs typeface="B Nazanin" panose="00000400000000000000" pitchFamily="2" charset="-78"/>
            </a:rPr>
            <a:t>سیستوپلاستی تقویتی </a:t>
          </a:r>
          <a:endParaRPr lang="en-US" dirty="0">
            <a:cs typeface="B Nazanin" panose="00000400000000000000" pitchFamily="2" charset="-78"/>
          </a:endParaRPr>
        </a:p>
      </dgm:t>
    </dgm:pt>
    <dgm:pt modelId="{16E55AF5-DAB0-43BD-B580-2FEF9EA4F8BD}" type="parTrans" cxnId="{037A0CEE-4D20-4E09-84CE-4D3E7B57C558}">
      <dgm:prSet/>
      <dgm:spPr/>
      <dgm:t>
        <a:bodyPr/>
        <a:lstStyle/>
        <a:p>
          <a:endParaRPr lang="en-US"/>
        </a:p>
      </dgm:t>
    </dgm:pt>
    <dgm:pt modelId="{2B233620-F2C4-48E0-B622-47DB26D1266D}" type="sibTrans" cxnId="{037A0CEE-4D20-4E09-84CE-4D3E7B57C558}">
      <dgm:prSet/>
      <dgm:spPr/>
      <dgm:t>
        <a:bodyPr/>
        <a:lstStyle/>
        <a:p>
          <a:endParaRPr lang="en-US"/>
        </a:p>
      </dgm:t>
    </dgm:pt>
    <dgm:pt modelId="{53FAB31E-B0CD-4621-A5E9-64A433F12D07}">
      <dgm:prSet phldrT="[Text]"/>
      <dgm:spPr/>
      <dgm:t>
        <a:bodyPr/>
        <a:lstStyle/>
        <a:p>
          <a:pPr algn="r"/>
          <a:r>
            <a:rPr lang="fa-IR" dirty="0">
              <a:cs typeface="B Nazanin" panose="00000400000000000000" pitchFamily="2" charset="-78"/>
            </a:rPr>
            <a:t>تغییر مسیر ادراری </a:t>
          </a:r>
          <a:endParaRPr lang="en-US" dirty="0">
            <a:cs typeface="B Nazanin" panose="00000400000000000000" pitchFamily="2" charset="-78"/>
          </a:endParaRPr>
        </a:p>
      </dgm:t>
    </dgm:pt>
    <dgm:pt modelId="{15B2606C-CB99-49BB-BA0C-817F8733FE90}" type="parTrans" cxnId="{EA7D73CB-E469-4041-9C04-54CD098BDC72}">
      <dgm:prSet/>
      <dgm:spPr/>
      <dgm:t>
        <a:bodyPr/>
        <a:lstStyle/>
        <a:p>
          <a:endParaRPr lang="en-US"/>
        </a:p>
      </dgm:t>
    </dgm:pt>
    <dgm:pt modelId="{D9C7ED70-141A-46D9-9CB0-823308C68A7E}" type="sibTrans" cxnId="{EA7D73CB-E469-4041-9C04-54CD098BDC72}">
      <dgm:prSet/>
      <dgm:spPr/>
      <dgm:t>
        <a:bodyPr/>
        <a:lstStyle/>
        <a:p>
          <a:endParaRPr lang="en-US"/>
        </a:p>
      </dgm:t>
    </dgm:pt>
    <dgm:pt modelId="{2B790086-1243-4FFA-B4EC-130880ECE151}">
      <dgm:prSet phldrT="[Text]"/>
      <dgm:spPr/>
      <dgm:t>
        <a:bodyPr/>
        <a:lstStyle/>
        <a:p>
          <a:pPr algn="r"/>
          <a:r>
            <a:rPr lang="fa-IR" dirty="0">
              <a:cs typeface="B Nazanin" panose="00000400000000000000" pitchFamily="2" charset="-78"/>
            </a:rPr>
            <a:t>جایگذاری کاتتر سوپراپوبیک </a:t>
          </a:r>
          <a:endParaRPr lang="en-US" dirty="0">
            <a:cs typeface="B Nazanin" panose="00000400000000000000" pitchFamily="2" charset="-78"/>
          </a:endParaRPr>
        </a:p>
      </dgm:t>
    </dgm:pt>
    <dgm:pt modelId="{C88C9BAF-17CA-4317-8EEE-50D624D0BF9C}" type="parTrans" cxnId="{D2D417ED-0115-4B94-82EA-FF7A095B7C1F}">
      <dgm:prSet/>
      <dgm:spPr/>
      <dgm:t>
        <a:bodyPr/>
        <a:lstStyle/>
        <a:p>
          <a:endParaRPr lang="en-US"/>
        </a:p>
      </dgm:t>
    </dgm:pt>
    <dgm:pt modelId="{2F1D7B59-AAD8-4823-999D-FA18C111E255}" type="sibTrans" cxnId="{D2D417ED-0115-4B94-82EA-FF7A095B7C1F}">
      <dgm:prSet/>
      <dgm:spPr/>
      <dgm:t>
        <a:bodyPr/>
        <a:lstStyle/>
        <a:p>
          <a:endParaRPr lang="en-US"/>
        </a:p>
      </dgm:t>
    </dgm:pt>
    <dgm:pt modelId="{3E820593-D672-47D0-8CCD-5696B08BF13B}" type="pres">
      <dgm:prSet presAssocID="{AD46B514-7244-4C4D-AA06-28980FCD9CC9}" presName="Name0" presStyleCnt="0">
        <dgm:presLayoutVars>
          <dgm:chMax val="1"/>
          <dgm:chPref val="1"/>
          <dgm:dir/>
          <dgm:resizeHandles/>
        </dgm:presLayoutVars>
      </dgm:prSet>
      <dgm:spPr/>
      <dgm:t>
        <a:bodyPr/>
        <a:lstStyle/>
        <a:p>
          <a:endParaRPr lang="en-US"/>
        </a:p>
      </dgm:t>
    </dgm:pt>
    <dgm:pt modelId="{526E8A5F-C290-487C-A2AA-7DDE7AC7BC34}" type="pres">
      <dgm:prSet presAssocID="{D8964CB9-F16D-4618-AA34-EEE00F1B2381}" presName="Parent" presStyleLbl="node1" presStyleIdx="0" presStyleCnt="2">
        <dgm:presLayoutVars>
          <dgm:chMax val="4"/>
          <dgm:chPref val="3"/>
        </dgm:presLayoutVars>
      </dgm:prSet>
      <dgm:spPr/>
      <dgm:t>
        <a:bodyPr/>
        <a:lstStyle/>
        <a:p>
          <a:endParaRPr lang="en-US"/>
        </a:p>
      </dgm:t>
    </dgm:pt>
    <dgm:pt modelId="{FBBD5649-B18D-4CE3-AAB3-70A663F85F2D}" type="pres">
      <dgm:prSet presAssocID="{BD5646E6-C221-43D8-988B-8F4FA8963DE1}" presName="Accent" presStyleLbl="node1" presStyleIdx="1" presStyleCnt="2"/>
      <dgm:spPr/>
    </dgm:pt>
    <dgm:pt modelId="{3A01E602-3F50-4C60-96B9-D172364A26A2}" type="pres">
      <dgm:prSet presAssocID="{BD5646E6-C221-43D8-988B-8F4FA8963DE1}" presName="Image1" presStyleLbl="fgImgPlace1" presStyleIdx="0" presStyleCnt="3"/>
      <dgm:spPr/>
    </dgm:pt>
    <dgm:pt modelId="{4EF6ABDF-F8CC-4D02-A793-1AD7451D6353}" type="pres">
      <dgm:prSet presAssocID="{BD5646E6-C221-43D8-988B-8F4FA8963DE1}" presName="Child1" presStyleLbl="revTx" presStyleIdx="0" presStyleCnt="3">
        <dgm:presLayoutVars>
          <dgm:chMax val="0"/>
          <dgm:chPref val="0"/>
          <dgm:bulletEnabled val="1"/>
        </dgm:presLayoutVars>
      </dgm:prSet>
      <dgm:spPr/>
      <dgm:t>
        <a:bodyPr/>
        <a:lstStyle/>
        <a:p>
          <a:endParaRPr lang="en-US"/>
        </a:p>
      </dgm:t>
    </dgm:pt>
    <dgm:pt modelId="{5EED0473-1D29-42B0-9978-4774207B513D}" type="pres">
      <dgm:prSet presAssocID="{53FAB31E-B0CD-4621-A5E9-64A433F12D07}" presName="Image2" presStyleCnt="0"/>
      <dgm:spPr/>
    </dgm:pt>
    <dgm:pt modelId="{2B17A968-B300-4C5F-827D-6DE8AE87A03E}" type="pres">
      <dgm:prSet presAssocID="{53FAB31E-B0CD-4621-A5E9-64A433F12D07}" presName="Image" presStyleLbl="fgImgPlace1" presStyleIdx="1" presStyleCnt="3"/>
      <dgm:spPr/>
    </dgm:pt>
    <dgm:pt modelId="{38AFEDD0-DCA1-435D-87EA-A4E30F8548A2}" type="pres">
      <dgm:prSet presAssocID="{53FAB31E-B0CD-4621-A5E9-64A433F12D07}" presName="Child2" presStyleLbl="revTx" presStyleIdx="1" presStyleCnt="3">
        <dgm:presLayoutVars>
          <dgm:chMax val="0"/>
          <dgm:chPref val="0"/>
          <dgm:bulletEnabled val="1"/>
        </dgm:presLayoutVars>
      </dgm:prSet>
      <dgm:spPr/>
      <dgm:t>
        <a:bodyPr/>
        <a:lstStyle/>
        <a:p>
          <a:endParaRPr lang="en-US"/>
        </a:p>
      </dgm:t>
    </dgm:pt>
    <dgm:pt modelId="{7ABB9825-4455-4EBB-97FF-7DC5C5BF5504}" type="pres">
      <dgm:prSet presAssocID="{2B790086-1243-4FFA-B4EC-130880ECE151}" presName="Image3" presStyleCnt="0"/>
      <dgm:spPr/>
    </dgm:pt>
    <dgm:pt modelId="{29F4EB94-2004-4117-88FE-1242202B2BD3}" type="pres">
      <dgm:prSet presAssocID="{2B790086-1243-4FFA-B4EC-130880ECE151}" presName="Image" presStyleLbl="fgImgPlace1" presStyleIdx="2" presStyleCnt="3"/>
      <dgm:spPr/>
    </dgm:pt>
    <dgm:pt modelId="{96926CC4-653A-47FD-8231-CD2513CFBC92}" type="pres">
      <dgm:prSet presAssocID="{2B790086-1243-4FFA-B4EC-130880ECE151}" presName="Child3" presStyleLbl="revTx" presStyleIdx="2" presStyleCnt="3" custScaleX="169137">
        <dgm:presLayoutVars>
          <dgm:chMax val="0"/>
          <dgm:chPref val="0"/>
          <dgm:bulletEnabled val="1"/>
        </dgm:presLayoutVars>
      </dgm:prSet>
      <dgm:spPr/>
      <dgm:t>
        <a:bodyPr/>
        <a:lstStyle/>
        <a:p>
          <a:endParaRPr lang="en-US"/>
        </a:p>
      </dgm:t>
    </dgm:pt>
  </dgm:ptLst>
  <dgm:cxnLst>
    <dgm:cxn modelId="{D2D417ED-0115-4B94-82EA-FF7A095B7C1F}" srcId="{D8964CB9-F16D-4618-AA34-EEE00F1B2381}" destId="{2B790086-1243-4FFA-B4EC-130880ECE151}" srcOrd="2" destOrd="0" parTransId="{C88C9BAF-17CA-4317-8EEE-50D624D0BF9C}" sibTransId="{2F1D7B59-AAD8-4823-999D-FA18C111E255}"/>
    <dgm:cxn modelId="{92B97CD6-8659-4D3D-871D-B0EF318005E0}" type="presOf" srcId="{D8964CB9-F16D-4618-AA34-EEE00F1B2381}" destId="{526E8A5F-C290-487C-A2AA-7DDE7AC7BC34}" srcOrd="0" destOrd="0" presId="urn:microsoft.com/office/officeart/2011/layout/RadialPictureList"/>
    <dgm:cxn modelId="{B7BEC3D1-1EC7-4802-A02A-1E29CB807FF0}" type="presOf" srcId="{53FAB31E-B0CD-4621-A5E9-64A433F12D07}" destId="{38AFEDD0-DCA1-435D-87EA-A4E30F8548A2}" srcOrd="0" destOrd="0" presId="urn:microsoft.com/office/officeart/2011/layout/RadialPictureList"/>
    <dgm:cxn modelId="{2712A243-8EFA-42D3-82E1-1D8B8699B840}" srcId="{AD46B514-7244-4C4D-AA06-28980FCD9CC9}" destId="{D8964CB9-F16D-4618-AA34-EEE00F1B2381}" srcOrd="0" destOrd="0" parTransId="{3F0B7F38-3AD6-482B-83FA-EB469D815912}" sibTransId="{34D1D34D-F7E2-45D0-8614-7AE2F8E25B66}"/>
    <dgm:cxn modelId="{EA7D73CB-E469-4041-9C04-54CD098BDC72}" srcId="{D8964CB9-F16D-4618-AA34-EEE00F1B2381}" destId="{53FAB31E-B0CD-4621-A5E9-64A433F12D07}" srcOrd="1" destOrd="0" parTransId="{15B2606C-CB99-49BB-BA0C-817F8733FE90}" sibTransId="{D9C7ED70-141A-46D9-9CB0-823308C68A7E}"/>
    <dgm:cxn modelId="{037A0CEE-4D20-4E09-84CE-4D3E7B57C558}" srcId="{D8964CB9-F16D-4618-AA34-EEE00F1B2381}" destId="{BD5646E6-C221-43D8-988B-8F4FA8963DE1}" srcOrd="0" destOrd="0" parTransId="{16E55AF5-DAB0-43BD-B580-2FEF9EA4F8BD}" sibTransId="{2B233620-F2C4-48E0-B622-47DB26D1266D}"/>
    <dgm:cxn modelId="{7042D7EE-730D-41CF-9D12-4918713BB1B6}" type="presOf" srcId="{AD46B514-7244-4C4D-AA06-28980FCD9CC9}" destId="{3E820593-D672-47D0-8CCD-5696B08BF13B}" srcOrd="0" destOrd="0" presId="urn:microsoft.com/office/officeart/2011/layout/RadialPictureList"/>
    <dgm:cxn modelId="{0E5CF209-6C9C-4261-8A6B-5667610DC7DB}" type="presOf" srcId="{2B790086-1243-4FFA-B4EC-130880ECE151}" destId="{96926CC4-653A-47FD-8231-CD2513CFBC92}" srcOrd="0" destOrd="0" presId="urn:microsoft.com/office/officeart/2011/layout/RadialPictureList"/>
    <dgm:cxn modelId="{70427253-9A44-4F45-8E9E-2A4CA5D2DC43}" type="presOf" srcId="{BD5646E6-C221-43D8-988B-8F4FA8963DE1}" destId="{4EF6ABDF-F8CC-4D02-A793-1AD7451D6353}" srcOrd="0" destOrd="0" presId="urn:microsoft.com/office/officeart/2011/layout/RadialPictureList"/>
    <dgm:cxn modelId="{D41431C5-1F06-4353-971D-DD0C3737C068}" type="presParOf" srcId="{3E820593-D672-47D0-8CCD-5696B08BF13B}" destId="{526E8A5F-C290-487C-A2AA-7DDE7AC7BC34}" srcOrd="0" destOrd="0" presId="urn:microsoft.com/office/officeart/2011/layout/RadialPictureList"/>
    <dgm:cxn modelId="{4B81ABC3-F018-4566-8866-0407C77EC667}" type="presParOf" srcId="{3E820593-D672-47D0-8CCD-5696B08BF13B}" destId="{FBBD5649-B18D-4CE3-AAB3-70A663F85F2D}" srcOrd="1" destOrd="0" presId="urn:microsoft.com/office/officeart/2011/layout/RadialPictureList"/>
    <dgm:cxn modelId="{59838B10-6C5A-477F-927A-CE81EACAB5A1}" type="presParOf" srcId="{3E820593-D672-47D0-8CCD-5696B08BF13B}" destId="{3A01E602-3F50-4C60-96B9-D172364A26A2}" srcOrd="2" destOrd="0" presId="urn:microsoft.com/office/officeart/2011/layout/RadialPictureList"/>
    <dgm:cxn modelId="{3F1D50C3-0F3F-4B87-BC74-952A3F717850}" type="presParOf" srcId="{3E820593-D672-47D0-8CCD-5696B08BF13B}" destId="{4EF6ABDF-F8CC-4D02-A793-1AD7451D6353}" srcOrd="3" destOrd="0" presId="urn:microsoft.com/office/officeart/2011/layout/RadialPictureList"/>
    <dgm:cxn modelId="{F08BCCAD-E6B4-4B2E-A669-D816D4AABE98}" type="presParOf" srcId="{3E820593-D672-47D0-8CCD-5696B08BF13B}" destId="{5EED0473-1D29-42B0-9978-4774207B513D}" srcOrd="4" destOrd="0" presId="urn:microsoft.com/office/officeart/2011/layout/RadialPictureList"/>
    <dgm:cxn modelId="{EF7A36B1-47D7-4906-B809-3840F8A81F77}" type="presParOf" srcId="{5EED0473-1D29-42B0-9978-4774207B513D}" destId="{2B17A968-B300-4C5F-827D-6DE8AE87A03E}" srcOrd="0" destOrd="0" presId="urn:microsoft.com/office/officeart/2011/layout/RadialPictureList"/>
    <dgm:cxn modelId="{93E876E1-C611-473C-898C-63A083143483}" type="presParOf" srcId="{3E820593-D672-47D0-8CCD-5696B08BF13B}" destId="{38AFEDD0-DCA1-435D-87EA-A4E30F8548A2}" srcOrd="5" destOrd="0" presId="urn:microsoft.com/office/officeart/2011/layout/RadialPictureList"/>
    <dgm:cxn modelId="{67D1C955-F791-45AA-B314-E9C075001191}" type="presParOf" srcId="{3E820593-D672-47D0-8CCD-5696B08BF13B}" destId="{7ABB9825-4455-4EBB-97FF-7DC5C5BF5504}" srcOrd="6" destOrd="0" presId="urn:microsoft.com/office/officeart/2011/layout/RadialPictureList"/>
    <dgm:cxn modelId="{3B6A2730-D519-4E7A-9621-CAFCD6A494F6}" type="presParOf" srcId="{7ABB9825-4455-4EBB-97FF-7DC5C5BF5504}" destId="{29F4EB94-2004-4117-88FE-1242202B2BD3}" srcOrd="0" destOrd="0" presId="urn:microsoft.com/office/officeart/2011/layout/RadialPictureList"/>
    <dgm:cxn modelId="{C9ACE9FF-D333-436C-AC7E-D9ED1BC6A3A3}" type="presParOf" srcId="{3E820593-D672-47D0-8CCD-5696B08BF13B}" destId="{96926CC4-653A-47FD-8231-CD2513CFBC92}"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94C5C-A069-4C39-9C56-50A9715D5334}">
      <dsp:nvSpPr>
        <dsp:cNvPr id="0" name=""/>
        <dsp:cNvSpPr/>
      </dsp:nvSpPr>
      <dsp:spPr>
        <a:xfrm>
          <a:off x="4617759" y="922058"/>
          <a:ext cx="2307645" cy="387510"/>
        </a:xfrm>
        <a:custGeom>
          <a:avLst/>
          <a:gdLst/>
          <a:ahLst/>
          <a:cxnLst/>
          <a:rect l="0" t="0" r="0" b="0"/>
          <a:pathLst>
            <a:path>
              <a:moveTo>
                <a:pt x="0" y="0"/>
              </a:moveTo>
              <a:lnTo>
                <a:pt x="0" y="168419"/>
              </a:lnTo>
              <a:lnTo>
                <a:pt x="1940834" y="168419"/>
              </a:lnTo>
              <a:lnTo>
                <a:pt x="1940834" y="336838"/>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71B2B3-2C60-472D-898A-E74B617762B5}">
      <dsp:nvSpPr>
        <dsp:cNvPr id="0" name=""/>
        <dsp:cNvSpPr/>
      </dsp:nvSpPr>
      <dsp:spPr>
        <a:xfrm>
          <a:off x="4572039" y="922058"/>
          <a:ext cx="91440" cy="387510"/>
        </a:xfrm>
        <a:custGeom>
          <a:avLst/>
          <a:gdLst/>
          <a:ahLst/>
          <a:cxnLst/>
          <a:rect l="0" t="0" r="0" b="0"/>
          <a:pathLst>
            <a:path>
              <a:moveTo>
                <a:pt x="45720" y="0"/>
              </a:moveTo>
              <a:lnTo>
                <a:pt x="45720" y="336838"/>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BF3DB4-BFB2-4954-93BE-538093FCE8CB}">
      <dsp:nvSpPr>
        <dsp:cNvPr id="0" name=""/>
        <dsp:cNvSpPr/>
      </dsp:nvSpPr>
      <dsp:spPr>
        <a:xfrm>
          <a:off x="2441207" y="922058"/>
          <a:ext cx="2176552" cy="387510"/>
        </a:xfrm>
        <a:custGeom>
          <a:avLst/>
          <a:gdLst/>
          <a:ahLst/>
          <a:cxnLst/>
          <a:rect l="0" t="0" r="0" b="0"/>
          <a:pathLst>
            <a:path>
              <a:moveTo>
                <a:pt x="1940834" y="0"/>
              </a:moveTo>
              <a:lnTo>
                <a:pt x="1940834" y="168419"/>
              </a:lnTo>
              <a:lnTo>
                <a:pt x="0" y="168419"/>
              </a:lnTo>
              <a:lnTo>
                <a:pt x="0" y="336838"/>
              </a:lnTo>
            </a:path>
          </a:pathLst>
        </a:cu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1DD912-4831-431A-84BF-A0F55B798165}">
      <dsp:nvSpPr>
        <dsp:cNvPr id="0" name=""/>
        <dsp:cNvSpPr/>
      </dsp:nvSpPr>
      <dsp:spPr>
        <a:xfrm>
          <a:off x="3696124" y="423"/>
          <a:ext cx="1843270" cy="921635"/>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b="1" kern="1200" dirty="0" smtClean="0">
              <a:latin typeface="Calibri" panose="020F0502020204030204"/>
              <a:ea typeface="+mn-ea"/>
              <a:cs typeface="+mn-cs"/>
            </a:rPr>
            <a:t>Treatment</a:t>
          </a:r>
        </a:p>
      </dsp:txBody>
      <dsp:txXfrm>
        <a:off x="3696124" y="423"/>
        <a:ext cx="1843270" cy="921635"/>
      </dsp:txXfrm>
    </dsp:sp>
    <dsp:sp modelId="{CAB18B18-16B5-43F7-841E-D53257E2CCF3}">
      <dsp:nvSpPr>
        <dsp:cNvPr id="0" name=""/>
        <dsp:cNvSpPr/>
      </dsp:nvSpPr>
      <dsp:spPr>
        <a:xfrm>
          <a:off x="1519571" y="1309568"/>
          <a:ext cx="1843270" cy="921635"/>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kern="1200" dirty="0" smtClean="0">
              <a:latin typeface="Calibri" panose="020F0502020204030204"/>
              <a:ea typeface="+mn-ea"/>
              <a:cs typeface="+mn-cs"/>
            </a:rPr>
            <a:t>1:conservetive</a:t>
          </a:r>
          <a:endParaRPr lang="en-US" sz="2400" kern="1200" dirty="0">
            <a:latin typeface="Calibri" panose="020F0502020204030204"/>
            <a:ea typeface="+mn-ea"/>
            <a:cs typeface="+mn-cs"/>
          </a:endParaRPr>
        </a:p>
      </dsp:txBody>
      <dsp:txXfrm>
        <a:off x="1519571" y="1309568"/>
        <a:ext cx="1843270" cy="921635"/>
      </dsp:txXfrm>
    </dsp:sp>
    <dsp:sp modelId="{F14439C4-0AB0-414E-A051-DBF547696797}">
      <dsp:nvSpPr>
        <dsp:cNvPr id="0" name=""/>
        <dsp:cNvSpPr/>
      </dsp:nvSpPr>
      <dsp:spPr>
        <a:xfrm>
          <a:off x="3726869" y="1309568"/>
          <a:ext cx="1843270" cy="921635"/>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kern="1200" dirty="0" smtClean="0">
              <a:latin typeface="Calibri" panose="020F0502020204030204"/>
              <a:ea typeface="+mn-ea"/>
              <a:cs typeface="+mn-cs"/>
            </a:rPr>
            <a:t>2</a:t>
          </a:r>
          <a:r>
            <a:rPr lang="fa-IR" sz="2400" kern="1200" dirty="0" smtClean="0">
              <a:latin typeface="Calibri" panose="020F0502020204030204"/>
              <a:ea typeface="+mn-ea"/>
              <a:cs typeface="+mn-cs"/>
            </a:rPr>
            <a:t>:</a:t>
          </a:r>
          <a:r>
            <a:rPr lang="en-US" sz="2400" kern="1200" dirty="0" smtClean="0">
              <a:latin typeface="Calibri" panose="020F0502020204030204"/>
              <a:ea typeface="+mn-ea"/>
              <a:cs typeface="+mn-cs"/>
            </a:rPr>
            <a:t>medication</a:t>
          </a:r>
          <a:endParaRPr lang="en-US" sz="2400" kern="1200" dirty="0">
            <a:latin typeface="Calibri" panose="020F0502020204030204"/>
            <a:ea typeface="+mn-ea"/>
            <a:cs typeface="+mn-cs"/>
          </a:endParaRPr>
        </a:p>
      </dsp:txBody>
      <dsp:txXfrm>
        <a:off x="3726869" y="1309568"/>
        <a:ext cx="1843270" cy="921635"/>
      </dsp:txXfrm>
    </dsp:sp>
    <dsp:sp modelId="{CFF59534-6779-4BD4-B237-6FDE35F658FC}">
      <dsp:nvSpPr>
        <dsp:cNvPr id="0" name=""/>
        <dsp:cNvSpPr/>
      </dsp:nvSpPr>
      <dsp:spPr>
        <a:xfrm>
          <a:off x="6003770" y="1309568"/>
          <a:ext cx="1843270" cy="921635"/>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en-US" sz="2400" kern="1200" dirty="0" smtClean="0">
              <a:latin typeface="Calibri" panose="020F0502020204030204"/>
              <a:ea typeface="+mn-ea"/>
              <a:cs typeface="+mn-cs"/>
            </a:rPr>
            <a:t>3:surgery</a:t>
          </a:r>
          <a:endParaRPr lang="en-US" sz="2400" kern="1200" dirty="0">
            <a:latin typeface="Calibri" panose="020F0502020204030204"/>
            <a:ea typeface="+mn-ea"/>
            <a:cs typeface="+mn-cs"/>
          </a:endParaRPr>
        </a:p>
      </dsp:txBody>
      <dsp:txXfrm>
        <a:off x="6003770" y="1309568"/>
        <a:ext cx="1843270" cy="921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8C2EF-1478-49BF-99C8-0536FF0CF495}">
      <dsp:nvSpPr>
        <dsp:cNvPr id="0" name=""/>
        <dsp:cNvSpPr/>
      </dsp:nvSpPr>
      <dsp:spPr>
        <a:xfrm>
          <a:off x="129319" y="1617078"/>
          <a:ext cx="2617737" cy="2617737"/>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err="1">
              <a:solidFill>
                <a:schemeClr val="tx1"/>
              </a:solidFill>
            </a:rPr>
            <a:t>solifenacin</a:t>
          </a:r>
          <a:r>
            <a:rPr lang="en-US" sz="2900" kern="1200" dirty="0">
              <a:solidFill>
                <a:schemeClr val="tx1"/>
              </a:solidFill>
            </a:rPr>
            <a:t> 5 mg or 10 mg</a:t>
          </a:r>
        </a:p>
      </dsp:txBody>
      <dsp:txXfrm>
        <a:off x="512678" y="2000437"/>
        <a:ext cx="1851019" cy="1851019"/>
      </dsp:txXfrm>
    </dsp:sp>
    <dsp:sp modelId="{B97B2916-3C86-4D30-8A61-80AC18CC7999}">
      <dsp:nvSpPr>
        <dsp:cNvPr id="0" name=""/>
        <dsp:cNvSpPr/>
      </dsp:nvSpPr>
      <dsp:spPr>
        <a:xfrm>
          <a:off x="2832273" y="2166802"/>
          <a:ext cx="1518288" cy="151828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033522" y="2747395"/>
        <a:ext cx="1115790" cy="357102"/>
      </dsp:txXfrm>
    </dsp:sp>
    <dsp:sp modelId="{CE8F8B70-F686-4F7A-9FFC-7493C78F9526}">
      <dsp:nvSpPr>
        <dsp:cNvPr id="0" name=""/>
        <dsp:cNvSpPr/>
      </dsp:nvSpPr>
      <dsp:spPr>
        <a:xfrm>
          <a:off x="4563123" y="1617078"/>
          <a:ext cx="2617737" cy="261773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solidFill>
                <a:schemeClr val="tx1"/>
              </a:solidFill>
            </a:rPr>
            <a:t>mirabegron 25 mg or 50 mg </a:t>
          </a:r>
        </a:p>
      </dsp:txBody>
      <dsp:txXfrm>
        <a:off x="4946482" y="2000437"/>
        <a:ext cx="1851019" cy="1851019"/>
      </dsp:txXfrm>
    </dsp:sp>
    <dsp:sp modelId="{91AFC70C-4190-4AB2-A954-9E8673C46335}">
      <dsp:nvSpPr>
        <dsp:cNvPr id="0" name=""/>
        <dsp:cNvSpPr/>
      </dsp:nvSpPr>
      <dsp:spPr>
        <a:xfrm>
          <a:off x="7393419" y="2166802"/>
          <a:ext cx="1518288" cy="1518288"/>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7594668" y="2479569"/>
        <a:ext cx="1115790" cy="892754"/>
      </dsp:txXfrm>
    </dsp:sp>
    <dsp:sp modelId="{57F7E3D4-1092-4284-B847-DE4792CAFFC9}">
      <dsp:nvSpPr>
        <dsp:cNvPr id="0" name=""/>
        <dsp:cNvSpPr/>
      </dsp:nvSpPr>
      <dsp:spPr>
        <a:xfrm>
          <a:off x="9126243" y="1617078"/>
          <a:ext cx="2617737" cy="261773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solidFill>
                <a:schemeClr val="tx1"/>
              </a:solidFill>
            </a:rPr>
            <a:t>COMBINED THERAPY</a:t>
          </a:r>
        </a:p>
      </dsp:txBody>
      <dsp:txXfrm>
        <a:off x="9509602" y="2000437"/>
        <a:ext cx="1851019" cy="1851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E8A5F-C290-487C-A2AA-7DDE7AC7BC34}">
      <dsp:nvSpPr>
        <dsp:cNvPr id="0" name=""/>
        <dsp:cNvSpPr/>
      </dsp:nvSpPr>
      <dsp:spPr>
        <a:xfrm>
          <a:off x="2019890" y="1433779"/>
          <a:ext cx="2578616" cy="257874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fa-IR" sz="5600" kern="1200" dirty="0"/>
            <a:t>جراحی</a:t>
          </a:r>
          <a:endParaRPr lang="en-US" sz="5600" kern="1200" dirty="0"/>
        </a:p>
      </dsp:txBody>
      <dsp:txXfrm>
        <a:off x="2397520" y="1811427"/>
        <a:ext cx="1823356" cy="1823447"/>
      </dsp:txXfrm>
    </dsp:sp>
    <dsp:sp modelId="{FBBD5649-B18D-4CE3-AAB3-70A663F85F2D}">
      <dsp:nvSpPr>
        <dsp:cNvPr id="0" name=""/>
        <dsp:cNvSpPr/>
      </dsp:nvSpPr>
      <dsp:spPr>
        <a:xfrm>
          <a:off x="690134" y="0"/>
          <a:ext cx="5198064" cy="5418667"/>
        </a:xfrm>
        <a:prstGeom prst="blockArc">
          <a:avLst>
            <a:gd name="adj1" fmla="val 17527788"/>
            <a:gd name="adj2" fmla="val 4119114"/>
            <a:gd name="adj3" fmla="val 575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01E602-3F50-4C60-96B9-D172364A26A2}">
      <dsp:nvSpPr>
        <dsp:cNvPr id="0" name=""/>
        <dsp:cNvSpPr/>
      </dsp:nvSpPr>
      <dsp:spPr>
        <a:xfrm>
          <a:off x="4517611" y="456793"/>
          <a:ext cx="1381373" cy="1381760"/>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F6ABDF-F8CC-4D02-A793-1AD7451D6353}">
      <dsp:nvSpPr>
        <dsp:cNvPr id="0" name=""/>
        <dsp:cNvSpPr/>
      </dsp:nvSpPr>
      <dsp:spPr>
        <a:xfrm>
          <a:off x="6003763" y="479010"/>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r" defTabSz="1377950">
            <a:lnSpc>
              <a:spcPct val="90000"/>
            </a:lnSpc>
            <a:spcBef>
              <a:spcPct val="0"/>
            </a:spcBef>
            <a:spcAft>
              <a:spcPct val="10000"/>
            </a:spcAft>
          </a:pPr>
          <a:r>
            <a:rPr lang="fa-IR" sz="3100" kern="1200" dirty="0">
              <a:cs typeface="B Nazanin" panose="00000400000000000000" pitchFamily="2" charset="-78"/>
            </a:rPr>
            <a:t>سیستوپلاستی تقویتی </a:t>
          </a:r>
          <a:endParaRPr lang="en-US" sz="3100" kern="1200" dirty="0">
            <a:cs typeface="B Nazanin" panose="00000400000000000000" pitchFamily="2" charset="-78"/>
          </a:endParaRPr>
        </a:p>
      </dsp:txBody>
      <dsp:txXfrm>
        <a:off x="6003763" y="479010"/>
        <a:ext cx="1849022" cy="1337327"/>
      </dsp:txXfrm>
    </dsp:sp>
    <dsp:sp modelId="{2B17A968-B300-4C5F-827D-6DE8AE87A03E}">
      <dsp:nvSpPr>
        <dsp:cNvPr id="0" name=""/>
        <dsp:cNvSpPr/>
      </dsp:nvSpPr>
      <dsp:spPr>
        <a:xfrm>
          <a:off x="5051516" y="2028748"/>
          <a:ext cx="1381373" cy="1381760"/>
        </a:xfrm>
        <a:prstGeom prst="ellipse">
          <a:avLst/>
        </a:prstGeom>
        <a:gradFill rotWithShape="0">
          <a:gsLst>
            <a:gs pos="0">
              <a:schemeClr val="accent4">
                <a:tint val="50000"/>
                <a:hueOff val="5723762"/>
                <a:satOff val="-30078"/>
                <a:lumOff val="-2176"/>
                <a:alphaOff val="0"/>
                <a:satMod val="103000"/>
                <a:lumMod val="102000"/>
                <a:tint val="94000"/>
              </a:schemeClr>
            </a:gs>
            <a:gs pos="50000">
              <a:schemeClr val="accent4">
                <a:tint val="50000"/>
                <a:hueOff val="5723762"/>
                <a:satOff val="-30078"/>
                <a:lumOff val="-2176"/>
                <a:alphaOff val="0"/>
                <a:satMod val="110000"/>
                <a:lumMod val="100000"/>
                <a:shade val="100000"/>
              </a:schemeClr>
            </a:gs>
            <a:gs pos="100000">
              <a:schemeClr val="accent4">
                <a:tint val="50000"/>
                <a:hueOff val="5723762"/>
                <a:satOff val="-30078"/>
                <a:lumOff val="-2176"/>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8AFEDD0-DCA1-435D-87EA-A4E30F8548A2}">
      <dsp:nvSpPr>
        <dsp:cNvPr id="0" name=""/>
        <dsp:cNvSpPr/>
      </dsp:nvSpPr>
      <dsp:spPr>
        <a:xfrm>
          <a:off x="6545372" y="2048256"/>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r" defTabSz="1377950">
            <a:lnSpc>
              <a:spcPct val="90000"/>
            </a:lnSpc>
            <a:spcBef>
              <a:spcPct val="0"/>
            </a:spcBef>
            <a:spcAft>
              <a:spcPct val="10000"/>
            </a:spcAft>
          </a:pPr>
          <a:r>
            <a:rPr lang="fa-IR" sz="3100" kern="1200" dirty="0">
              <a:cs typeface="B Nazanin" panose="00000400000000000000" pitchFamily="2" charset="-78"/>
            </a:rPr>
            <a:t>تغییر مسیر ادراری </a:t>
          </a:r>
          <a:endParaRPr lang="en-US" sz="3100" kern="1200" dirty="0">
            <a:cs typeface="B Nazanin" panose="00000400000000000000" pitchFamily="2" charset="-78"/>
          </a:endParaRPr>
        </a:p>
      </dsp:txBody>
      <dsp:txXfrm>
        <a:off x="6545372" y="2048256"/>
        <a:ext cx="1849022" cy="1337327"/>
      </dsp:txXfrm>
    </dsp:sp>
    <dsp:sp modelId="{29F4EB94-2004-4117-88FE-1242202B2BD3}">
      <dsp:nvSpPr>
        <dsp:cNvPr id="0" name=""/>
        <dsp:cNvSpPr/>
      </dsp:nvSpPr>
      <dsp:spPr>
        <a:xfrm>
          <a:off x="4517611" y="3622920"/>
          <a:ext cx="1381373" cy="1381760"/>
        </a:xfrm>
        <a:prstGeom prst="ellipse">
          <a:avLst/>
        </a:prstGeom>
        <a:gradFill rotWithShape="0">
          <a:gsLst>
            <a:gs pos="0">
              <a:schemeClr val="accent4">
                <a:tint val="50000"/>
                <a:hueOff val="11447524"/>
                <a:satOff val="-60156"/>
                <a:lumOff val="-4353"/>
                <a:alphaOff val="0"/>
                <a:satMod val="103000"/>
                <a:lumMod val="102000"/>
                <a:tint val="94000"/>
              </a:schemeClr>
            </a:gs>
            <a:gs pos="50000">
              <a:schemeClr val="accent4">
                <a:tint val="50000"/>
                <a:hueOff val="11447524"/>
                <a:satOff val="-60156"/>
                <a:lumOff val="-4353"/>
                <a:alphaOff val="0"/>
                <a:satMod val="110000"/>
                <a:lumMod val="100000"/>
                <a:shade val="100000"/>
              </a:schemeClr>
            </a:gs>
            <a:gs pos="100000">
              <a:schemeClr val="accent4">
                <a:tint val="50000"/>
                <a:hueOff val="11447524"/>
                <a:satOff val="-60156"/>
                <a:lumOff val="-4353"/>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6926CC4-653A-47FD-8231-CD2513CFBC92}">
      <dsp:nvSpPr>
        <dsp:cNvPr id="0" name=""/>
        <dsp:cNvSpPr/>
      </dsp:nvSpPr>
      <dsp:spPr>
        <a:xfrm>
          <a:off x="5364583" y="3651097"/>
          <a:ext cx="3127381"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r" defTabSz="1377950">
            <a:lnSpc>
              <a:spcPct val="90000"/>
            </a:lnSpc>
            <a:spcBef>
              <a:spcPct val="0"/>
            </a:spcBef>
            <a:spcAft>
              <a:spcPct val="10000"/>
            </a:spcAft>
          </a:pPr>
          <a:r>
            <a:rPr lang="fa-IR" sz="3100" kern="1200" dirty="0">
              <a:cs typeface="B Nazanin" panose="00000400000000000000" pitchFamily="2" charset="-78"/>
            </a:rPr>
            <a:t>جایگذاری کاتتر سوپراپوبیک </a:t>
          </a:r>
          <a:endParaRPr lang="en-US" sz="3100" kern="1200" dirty="0">
            <a:cs typeface="B Nazanin" panose="00000400000000000000" pitchFamily="2" charset="-78"/>
          </a:endParaRPr>
        </a:p>
      </dsp:txBody>
      <dsp:txXfrm>
        <a:off x="5364583" y="3651097"/>
        <a:ext cx="3127381" cy="13373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5765"/>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49688" y="1"/>
            <a:ext cx="2946400" cy="495765"/>
          </a:xfrm>
          <a:prstGeom prst="rect">
            <a:avLst/>
          </a:prstGeom>
        </p:spPr>
        <p:txBody>
          <a:bodyPr vert="horz" lIns="91440" tIns="45720" rIns="91440" bIns="45720" rtlCol="0"/>
          <a:lstStyle>
            <a:lvl1pPr algn="l">
              <a:defRPr sz="1200"/>
            </a:lvl1pPr>
          </a:lstStyle>
          <a:p>
            <a:fld id="{FCCA8AE6-F377-41F4-B80D-7E0AF510D92F}" type="datetimeFigureOut">
              <a:rPr lang="fa-IR" smtClean="0"/>
              <a:t>26/07/1445</a:t>
            </a:fld>
            <a:endParaRPr lang="fa-IR"/>
          </a:p>
        </p:txBody>
      </p:sp>
      <p:sp>
        <p:nvSpPr>
          <p:cNvPr id="4" name="Footer Placeholder 3"/>
          <p:cNvSpPr>
            <a:spLocks noGrp="1"/>
          </p:cNvSpPr>
          <p:nvPr>
            <p:ph type="ftr" sz="quarter" idx="2"/>
          </p:nvPr>
        </p:nvSpPr>
        <p:spPr>
          <a:xfrm>
            <a:off x="0" y="9378485"/>
            <a:ext cx="2946400" cy="495765"/>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49688" y="9378485"/>
            <a:ext cx="2946400" cy="495765"/>
          </a:xfrm>
          <a:prstGeom prst="rect">
            <a:avLst/>
          </a:prstGeom>
        </p:spPr>
        <p:txBody>
          <a:bodyPr vert="horz" lIns="91440" tIns="45720" rIns="91440" bIns="45720" rtlCol="0" anchor="b"/>
          <a:lstStyle>
            <a:lvl1pPr algn="l">
              <a:defRPr sz="1200"/>
            </a:lvl1pPr>
          </a:lstStyle>
          <a:p>
            <a:fld id="{36DC66C9-BF69-4B50-B843-D30D5759CCCA}" type="slidenum">
              <a:rPr lang="fa-IR" smtClean="0"/>
              <a:t>‹#›</a:t>
            </a:fld>
            <a:endParaRPr lang="fa-IR"/>
          </a:p>
        </p:txBody>
      </p:sp>
    </p:spTree>
    <p:extLst>
      <p:ext uri="{BB962C8B-B14F-4D97-AF65-F5344CB8AC3E}">
        <p14:creationId xmlns:p14="http://schemas.microsoft.com/office/powerpoint/2010/main" val="2456728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B29E5033-8969-44E4-93B6-F5CD5D243F04}" type="datetimeFigureOut">
              <a:rPr lang="en-US" smtClean="0"/>
              <a:t>2/5/2024</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B3714C0E-24C5-4F7E-9451-56B19D430755}" type="slidenum">
              <a:rPr lang="en-US" smtClean="0"/>
              <a:t>‹#›</a:t>
            </a:fld>
            <a:endParaRPr lang="en-US"/>
          </a:p>
        </p:txBody>
      </p:sp>
    </p:spTree>
    <p:extLst>
      <p:ext uri="{BB962C8B-B14F-4D97-AF65-F5344CB8AC3E}">
        <p14:creationId xmlns:p14="http://schemas.microsoft.com/office/powerpoint/2010/main" val="180275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714C0E-24C5-4F7E-9451-56B19D430755}" type="slidenum">
              <a:rPr lang="en-US" smtClean="0"/>
              <a:t>3</a:t>
            </a:fld>
            <a:endParaRPr lang="en-US"/>
          </a:p>
        </p:txBody>
      </p:sp>
    </p:spTree>
    <p:extLst>
      <p:ext uri="{BB962C8B-B14F-4D97-AF65-F5344CB8AC3E}">
        <p14:creationId xmlns:p14="http://schemas.microsoft.com/office/powerpoint/2010/main" val="276591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4C0E-24C5-4F7E-9451-56B19D430755}" type="slidenum">
              <a:rPr lang="en-US" smtClean="0"/>
              <a:t>5</a:t>
            </a:fld>
            <a:endParaRPr lang="en-US"/>
          </a:p>
        </p:txBody>
      </p:sp>
    </p:spTree>
    <p:extLst>
      <p:ext uri="{BB962C8B-B14F-4D97-AF65-F5344CB8AC3E}">
        <p14:creationId xmlns:p14="http://schemas.microsoft.com/office/powerpoint/2010/main" val="331034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4C0E-24C5-4F7E-9451-56B19D430755}" type="slidenum">
              <a:rPr lang="en-US" smtClean="0"/>
              <a:t>8</a:t>
            </a:fld>
            <a:endParaRPr lang="en-US"/>
          </a:p>
        </p:txBody>
      </p:sp>
    </p:spTree>
    <p:extLst>
      <p:ext uri="{BB962C8B-B14F-4D97-AF65-F5344CB8AC3E}">
        <p14:creationId xmlns:p14="http://schemas.microsoft.com/office/powerpoint/2010/main" val="385730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4C0E-24C5-4F7E-9451-56B19D430755}" type="slidenum">
              <a:rPr lang="en-US" smtClean="0"/>
              <a:t>14</a:t>
            </a:fld>
            <a:endParaRPr lang="en-US"/>
          </a:p>
        </p:txBody>
      </p:sp>
    </p:spTree>
    <p:extLst>
      <p:ext uri="{BB962C8B-B14F-4D97-AF65-F5344CB8AC3E}">
        <p14:creationId xmlns:p14="http://schemas.microsoft.com/office/powerpoint/2010/main" val="143195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800" dirty="0">
                <a:effectLst/>
                <a:latin typeface="Cambria" panose="02040503050406030204" pitchFamily="18" charset="0"/>
                <a:ea typeface="Times New Roman" panose="02020603050405020304" pitchFamily="18" charset="0"/>
                <a:cs typeface="Arial" panose="020B0604020202020204" pitchFamily="34" charset="0"/>
              </a:rPr>
              <a:t>بیوفیدبک بعنوان مکمل آموزش مثانه و یا ورزش عضلات کف لگن در بعضی بیماران کمک کننده است. بیوفیدبک از طریق واژن انجام شده و به بیمار کمک می کند تا عضلات کف لگن را بشناسد و منقبض کرده و به حس فوریت ادراری پاسخ دهد.در این روش یک سنسور فشار در واژن قرار داده میشود و یک فیدبک دیداری و یا شنیداری را از انقباض عضلات کف لگن فراهم میکند. این روش بیشتر در کسانی بکار می رود که در رفتار درمانی اولیه بطول 4هفته دچار شکست شده باشند</a:t>
            </a:r>
            <a:r>
              <a:rPr lang="fa-IR" sz="1800" dirty="0">
                <a:solidFill>
                  <a:srgbClr val="002060"/>
                </a:solidFill>
                <a:effectLst/>
                <a:latin typeface="Cambria" panose="02040503050406030204" pitchFamily="18" charset="0"/>
                <a:ea typeface="Times New Roman" panose="02020603050405020304" pitchFamily="18" charset="0"/>
                <a:cs typeface="Arial" panose="020B0604020202020204" pitchFamily="34" charset="0"/>
              </a:rPr>
              <a:t>.همراهی بیوفیدبک و </a:t>
            </a:r>
            <a:r>
              <a:rPr lang="en-US" sz="1800" b="1" dirty="0">
                <a:solidFill>
                  <a:srgbClr val="002060"/>
                </a:solidFill>
                <a:effectLst/>
                <a:latin typeface="Cambria" panose="02040503050406030204" pitchFamily="18" charset="0"/>
                <a:ea typeface="Times New Roman" panose="02020603050405020304" pitchFamily="18" charset="0"/>
                <a:cs typeface="Arial" panose="020B0604020202020204" pitchFamily="34" charset="0"/>
              </a:rPr>
              <a:t>PFMT</a:t>
            </a:r>
            <a:r>
              <a:rPr lang="en-US" sz="1800" b="1" dirty="0">
                <a:solidFill>
                  <a:srgbClr val="002060"/>
                </a:solidFill>
                <a:effectLst/>
                <a:latin typeface="Arial" panose="020B0604020202020204" pitchFamily="34" charset="0"/>
                <a:ea typeface="Times New Roman" panose="02020603050405020304" pitchFamily="18" charset="0"/>
              </a:rPr>
              <a:t> </a:t>
            </a:r>
            <a:r>
              <a:rPr lang="fa-IR" sz="1800" b="1" dirty="0">
                <a:solidFill>
                  <a:srgbClr val="002060"/>
                </a:solidFill>
                <a:effectLst/>
                <a:latin typeface="Arial" panose="020B0604020202020204" pitchFamily="34" charset="0"/>
                <a:ea typeface="Times New Roman" panose="02020603050405020304" pitchFamily="18" charset="0"/>
              </a:rPr>
              <a:t>در مقایسه با </a:t>
            </a:r>
            <a:r>
              <a:rPr lang="en-US" sz="1800" b="1" dirty="0">
                <a:solidFill>
                  <a:srgbClr val="002060"/>
                </a:solidFill>
                <a:effectLst/>
                <a:latin typeface="Cambria" panose="02040503050406030204" pitchFamily="18" charset="0"/>
                <a:ea typeface="Times New Roman" panose="02020603050405020304" pitchFamily="18" charset="0"/>
                <a:cs typeface="Arial" panose="020B0604020202020204" pitchFamily="34" charset="0"/>
              </a:rPr>
              <a:t>PFMT</a:t>
            </a:r>
            <a:r>
              <a:rPr lang="fa-IR" sz="1800" b="1" dirty="0">
                <a:solidFill>
                  <a:srgbClr val="002060"/>
                </a:solidFill>
                <a:effectLst/>
                <a:latin typeface="Cambria" panose="02040503050406030204" pitchFamily="18" charset="0"/>
                <a:ea typeface="Times New Roman" panose="02020603050405020304" pitchFamily="18" charset="0"/>
                <a:cs typeface="Arial" panose="020B0604020202020204" pitchFamily="34" charset="0"/>
              </a:rPr>
              <a:t> به تنهایی تاثیر بیشتری در بهبود بیماران دارد</a:t>
            </a:r>
            <a:endParaRPr lang="en-US" dirty="0"/>
          </a:p>
        </p:txBody>
      </p:sp>
      <p:sp>
        <p:nvSpPr>
          <p:cNvPr id="4" name="Slide Number Placeholder 3"/>
          <p:cNvSpPr>
            <a:spLocks noGrp="1"/>
          </p:cNvSpPr>
          <p:nvPr>
            <p:ph type="sldNum" sz="quarter" idx="5"/>
          </p:nvPr>
        </p:nvSpPr>
        <p:spPr/>
        <p:txBody>
          <a:bodyPr/>
          <a:lstStyle/>
          <a:p>
            <a:fld id="{B3714C0E-24C5-4F7E-9451-56B19D430755}" type="slidenum">
              <a:rPr lang="en-US" smtClean="0"/>
              <a:t>32</a:t>
            </a:fld>
            <a:endParaRPr lang="en-US" dirty="0"/>
          </a:p>
        </p:txBody>
      </p:sp>
    </p:spTree>
    <p:extLst>
      <p:ext uri="{BB962C8B-B14F-4D97-AF65-F5344CB8AC3E}">
        <p14:creationId xmlns:p14="http://schemas.microsoft.com/office/powerpoint/2010/main" val="252342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3714C0E-24C5-4F7E-9451-56B19D430755}" type="slidenum">
              <a:rPr lang="en-US" smtClean="0"/>
              <a:t>37</a:t>
            </a:fld>
            <a:endParaRPr lang="en-US"/>
          </a:p>
        </p:txBody>
      </p:sp>
    </p:spTree>
    <p:extLst>
      <p:ext uri="{BB962C8B-B14F-4D97-AF65-F5344CB8AC3E}">
        <p14:creationId xmlns:p14="http://schemas.microsoft.com/office/powerpoint/2010/main" val="365650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14C0E-24C5-4F7E-9451-56B19D430755}" type="slidenum">
              <a:rPr lang="en-US" smtClean="0"/>
              <a:t>48</a:t>
            </a:fld>
            <a:endParaRPr lang="en-US" dirty="0"/>
          </a:p>
        </p:txBody>
      </p:sp>
    </p:spTree>
    <p:extLst>
      <p:ext uri="{BB962C8B-B14F-4D97-AF65-F5344CB8AC3E}">
        <p14:creationId xmlns:p14="http://schemas.microsoft.com/office/powerpoint/2010/main" val="162348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5FE0FAE-71D1-4EB2-BFCF-FDF359F435F1}"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408936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594B58-E6CF-4B87-B3A2-763E15C78DA4}"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35595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5AA8832-AE88-457A-A2AF-06BB69AC2FB3}"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60969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00D57DE-E7B5-4891-860D-60276D40ECED}"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214498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E8460F-9D96-4837-9CA9-65C4D63387E9}"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306728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B1216A9-300B-4E02-9383-127194A68AE5}" type="datetime1">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189455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6435A3D-908D-412B-960F-7F3F458683BC}" type="datetime1">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351880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85FBB8A-8CFB-4F40-919C-02E4A614C3A9}" type="datetime1">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390883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EE0F-D0A9-4B3B-910E-4815AEA3A131}" type="datetime1">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222019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EF44DA-C817-4D66-81CB-BD7C672912F1}" type="datetime1">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133634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FB6961-6FC5-4914-81EC-C4D44D5B45B0}" type="datetime1">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506EC-C385-41A2-B3BC-A43096D37220}" type="slidenum">
              <a:rPr lang="en-US" smtClean="0"/>
              <a:t>‹#›</a:t>
            </a:fld>
            <a:endParaRPr lang="en-US"/>
          </a:p>
        </p:txBody>
      </p:sp>
    </p:spTree>
    <p:extLst>
      <p:ext uri="{BB962C8B-B14F-4D97-AF65-F5344CB8AC3E}">
        <p14:creationId xmlns:p14="http://schemas.microsoft.com/office/powerpoint/2010/main" val="155147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32AEF-5EE8-4340-AAD0-780F29CB189A}" type="datetime1">
              <a:rPr lang="en-US" smtClean="0"/>
              <a:t>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506EC-C385-41A2-B3BC-A43096D37220}" type="slidenum">
              <a:rPr lang="en-US" smtClean="0"/>
              <a:t>‹#›</a:t>
            </a:fld>
            <a:endParaRPr lang="en-US"/>
          </a:p>
        </p:txBody>
      </p:sp>
    </p:spTree>
    <p:extLst>
      <p:ext uri="{BB962C8B-B14F-4D97-AF65-F5344CB8AC3E}">
        <p14:creationId xmlns:p14="http://schemas.microsoft.com/office/powerpoint/2010/main" val="325908092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3.utdos.ir/contents/estradiol-drug-information?search=urge%20incontinence%20treatment&amp;topicRef=6881&amp;source=see_lin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3.utdos.ir/contents/vibegron-drug-information?search=Female%20urinary%20urge%20incontinence%20Treatment&amp;topicRef=114501&amp;source=see_link" TargetMode="External"/><Relationship Id="rId2" Type="http://schemas.openxmlformats.org/officeDocument/2006/relationships/hyperlink" Target="https://www3.utdos.ir/contents/mirabegron-drug-information?search=Female%20urinary%20urge%20incontinence%20Treatment&amp;topicRef=114501&amp;source=see_lin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3.utdos.ir/contents/trospium-drug-information?search=Female%20urinary%20urge%20incontinence%20Treatment&amp;topicRef=114501&amp;source=see_link" TargetMode="External"/><Relationship Id="rId2" Type="http://schemas.openxmlformats.org/officeDocument/2006/relationships/hyperlink" Target="https://www3.utdos.ir/contents/solifenacin-drug-information?search=Female%20urinary%20urge%20incontinence%20Treatment&amp;topicRef=114501&amp;source=see_link" TargetMode="External"/><Relationship Id="rId1" Type="http://schemas.openxmlformats.org/officeDocument/2006/relationships/slideLayout" Target="../slideLayouts/slideLayout7.xml"/><Relationship Id="rId4" Type="http://schemas.openxmlformats.org/officeDocument/2006/relationships/hyperlink" Target="https://www3.utdos.ir/contents/mirabegron-drug-information?search=Female%20urinary%20urge%20incontinence%20Treatment&amp;topicRef=114501&amp;source=see_link"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BBCF-2CD5-EC31-4C3A-918B076830C3}"/>
              </a:ext>
            </a:extLst>
          </p:cNvPr>
          <p:cNvSpPr>
            <a:spLocks noGrp="1"/>
          </p:cNvSpPr>
          <p:nvPr>
            <p:ph type="ctrTitle"/>
          </p:nvPr>
        </p:nvSpPr>
        <p:spPr/>
        <p:txBody>
          <a:bodyPr>
            <a:normAutofit fontScale="90000"/>
          </a:bodyPr>
          <a:lstStyle/>
          <a:p>
            <a:r>
              <a:rPr lang="en-US" b="1" dirty="0"/>
              <a:t>Overactive bladder syndrome</a:t>
            </a:r>
            <a:br>
              <a:rPr lang="en-US" b="1" dirty="0"/>
            </a:br>
            <a:r>
              <a:rPr lang="en-US" b="1" dirty="0"/>
              <a:t>/Urge incontinence</a:t>
            </a:r>
            <a:br>
              <a:rPr lang="en-US" b="1" dirty="0"/>
            </a:br>
            <a:r>
              <a:rPr lang="en-US" b="1" dirty="0"/>
              <a:t>treatment</a:t>
            </a:r>
          </a:p>
        </p:txBody>
      </p:sp>
      <p:sp>
        <p:nvSpPr>
          <p:cNvPr id="3" name="Subtitle 2">
            <a:extLst>
              <a:ext uri="{FF2B5EF4-FFF2-40B4-BE49-F238E27FC236}">
                <a16:creationId xmlns:a16="http://schemas.microsoft.com/office/drawing/2014/main" id="{2DBFD394-0C5A-BCFC-A56E-EAB18397606C}"/>
              </a:ext>
            </a:extLst>
          </p:cNvPr>
          <p:cNvSpPr>
            <a:spLocks noGrp="1"/>
          </p:cNvSpPr>
          <p:nvPr>
            <p:ph type="subTitle" idx="1"/>
          </p:nvPr>
        </p:nvSpPr>
        <p:spPr>
          <a:xfrm>
            <a:off x="1524000" y="4105275"/>
            <a:ext cx="9144000" cy="1655762"/>
          </a:xfrm>
        </p:spPr>
        <p:txBody>
          <a:bodyPr/>
          <a:lstStyle/>
          <a:p>
            <a:r>
              <a:rPr lang="en-US" dirty="0">
                <a:solidFill>
                  <a:schemeClr val="tx1"/>
                </a:solidFill>
              </a:rPr>
              <a:t>By</a:t>
            </a:r>
            <a:r>
              <a:rPr lang="en-US" dirty="0" smtClean="0">
                <a:solidFill>
                  <a:schemeClr val="tx1"/>
                </a:solidFill>
              </a:rPr>
              <a:t>:</a:t>
            </a:r>
            <a:endParaRPr lang="en-US" dirty="0">
              <a:solidFill>
                <a:schemeClr val="tx1"/>
              </a:solidFill>
            </a:endParaRPr>
          </a:p>
          <a:p>
            <a:r>
              <a:rPr lang="en-US" dirty="0" smtClean="0">
                <a:solidFill>
                  <a:schemeClr val="tx1"/>
                </a:solidFill>
              </a:rPr>
              <a:t>Mozhdeh Moradi MD</a:t>
            </a:r>
          </a:p>
          <a:p>
            <a:r>
              <a:rPr lang="en-US" dirty="0" smtClean="0">
                <a:solidFill>
                  <a:schemeClr val="tx1"/>
                </a:solidFill>
              </a:rPr>
              <a:t>Department of OB &amp; GYN</a:t>
            </a:r>
          </a:p>
        </p:txBody>
      </p:sp>
      <p:sp>
        <p:nvSpPr>
          <p:cNvPr id="4" name="Slide Number Placeholder 3">
            <a:extLst>
              <a:ext uri="{FF2B5EF4-FFF2-40B4-BE49-F238E27FC236}">
                <a16:creationId xmlns:a16="http://schemas.microsoft.com/office/drawing/2014/main" id="{F5BBF662-817F-5228-D565-A3B295F6FBFB}"/>
              </a:ext>
            </a:extLst>
          </p:cNvPr>
          <p:cNvSpPr>
            <a:spLocks noGrp="1"/>
          </p:cNvSpPr>
          <p:nvPr>
            <p:ph type="sldNum" sz="quarter" idx="12"/>
          </p:nvPr>
        </p:nvSpPr>
        <p:spPr/>
        <p:txBody>
          <a:bodyPr/>
          <a:lstStyle/>
          <a:p>
            <a:fld id="{E5A506EC-C385-41A2-B3BC-A43096D37220}" type="slidenum">
              <a:rPr lang="en-US" smtClean="0"/>
              <a:t>1</a:t>
            </a:fld>
            <a:endParaRPr lang="en-US"/>
          </a:p>
        </p:txBody>
      </p:sp>
    </p:spTree>
    <p:extLst>
      <p:ext uri="{BB962C8B-B14F-4D97-AF65-F5344CB8AC3E}">
        <p14:creationId xmlns:p14="http://schemas.microsoft.com/office/powerpoint/2010/main" val="2682773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F4BA-6944-AEA4-6E92-98BED15AC668}"/>
              </a:ext>
            </a:extLst>
          </p:cNvPr>
          <p:cNvSpPr>
            <a:spLocks noGrp="1"/>
          </p:cNvSpPr>
          <p:nvPr>
            <p:ph type="title"/>
          </p:nvPr>
        </p:nvSpPr>
        <p:spPr/>
        <p:txBody>
          <a:bodyPr>
            <a:normAutofit/>
          </a:bodyPr>
          <a:lstStyle/>
          <a:p>
            <a:pPr algn="l"/>
            <a:r>
              <a:rPr lang="en-US" sz="4400" b="1" dirty="0"/>
              <a:t>Prior to initiating treatment:</a:t>
            </a:r>
          </a:p>
        </p:txBody>
      </p:sp>
      <p:sp>
        <p:nvSpPr>
          <p:cNvPr id="3" name="Content Placeholder 2">
            <a:extLst>
              <a:ext uri="{FF2B5EF4-FFF2-40B4-BE49-F238E27FC236}">
                <a16:creationId xmlns:a16="http://schemas.microsoft.com/office/drawing/2014/main" id="{6472E0F5-D1E5-923A-4EEA-A358C626A00B}"/>
              </a:ext>
            </a:extLst>
          </p:cNvPr>
          <p:cNvSpPr>
            <a:spLocks noGrp="1"/>
          </p:cNvSpPr>
          <p:nvPr>
            <p:ph idx="1"/>
          </p:nvPr>
        </p:nvSpPr>
        <p:spPr>
          <a:xfrm>
            <a:off x="838200" y="2473325"/>
            <a:ext cx="10515600" cy="2809875"/>
          </a:xfrm>
        </p:spPr>
        <p:txBody>
          <a:bodyPr>
            <a:noAutofit/>
          </a:bodyPr>
          <a:lstStyle/>
          <a:p>
            <a:pPr algn="justLow" rtl="0"/>
            <a:r>
              <a:rPr lang="en-US" sz="2400" b="1" dirty="0"/>
              <a:t>Voiding diary</a:t>
            </a:r>
            <a:r>
              <a:rPr lang="en-US" sz="2400" dirty="0"/>
              <a:t> :</a:t>
            </a:r>
          </a:p>
          <a:p>
            <a:pPr marL="0" indent="0" algn="justLow" rtl="0">
              <a:buNone/>
            </a:pPr>
            <a:r>
              <a:rPr lang="en-US" sz="2400" dirty="0"/>
              <a:t> A baseline assessment of symptom severity with a voiding diary  provides insight into fluid intake and output that can be used to counsel women about appropriate fluid intake, voiding frequency and bladder volumes. A voiding diary can also give an objective assessment of severity and may be helpful in assessing impact of treatment.</a:t>
            </a:r>
          </a:p>
        </p:txBody>
      </p:sp>
      <p:sp>
        <p:nvSpPr>
          <p:cNvPr id="4" name="Slide Number Placeholder 3">
            <a:extLst>
              <a:ext uri="{FF2B5EF4-FFF2-40B4-BE49-F238E27FC236}">
                <a16:creationId xmlns:a16="http://schemas.microsoft.com/office/drawing/2014/main" id="{F87FCF0B-5FD2-13DB-958D-C667CA4115EF}"/>
              </a:ext>
            </a:extLst>
          </p:cNvPr>
          <p:cNvSpPr>
            <a:spLocks noGrp="1"/>
          </p:cNvSpPr>
          <p:nvPr>
            <p:ph type="sldNum" sz="quarter" idx="12"/>
          </p:nvPr>
        </p:nvSpPr>
        <p:spPr/>
        <p:txBody>
          <a:bodyPr/>
          <a:lstStyle/>
          <a:p>
            <a:fld id="{E5A506EC-C385-41A2-B3BC-A43096D37220}" type="slidenum">
              <a:rPr lang="en-US" smtClean="0"/>
              <a:t>10</a:t>
            </a:fld>
            <a:endParaRPr lang="en-US"/>
          </a:p>
        </p:txBody>
      </p:sp>
    </p:spTree>
    <p:extLst>
      <p:ext uri="{BB962C8B-B14F-4D97-AF65-F5344CB8AC3E}">
        <p14:creationId xmlns:p14="http://schemas.microsoft.com/office/powerpoint/2010/main" val="655642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722FCE-EB63-42B9-BDED-7D4E05B7A9C2}"/>
              </a:ext>
            </a:extLst>
          </p:cNvPr>
          <p:cNvSpPr>
            <a:spLocks noGrp="1"/>
          </p:cNvSpPr>
          <p:nvPr>
            <p:ph type="sldNum" sz="quarter" idx="12"/>
          </p:nvPr>
        </p:nvSpPr>
        <p:spPr/>
        <p:txBody>
          <a:bodyPr/>
          <a:lstStyle/>
          <a:p>
            <a:fld id="{E5A506EC-C385-41A2-B3BC-A43096D37220}" type="slidenum">
              <a:rPr lang="en-US" smtClean="0"/>
              <a:t>11</a:t>
            </a:fld>
            <a:endParaRPr lang="en-US"/>
          </a:p>
        </p:txBody>
      </p:sp>
      <p:sp>
        <p:nvSpPr>
          <p:cNvPr id="3" name="Content Placeholder 2"/>
          <p:cNvSpPr>
            <a:spLocks noGrp="1"/>
          </p:cNvSpPr>
          <p:nvPr>
            <p:ph sz="quarter" idx="4294967295"/>
          </p:nvPr>
        </p:nvSpPr>
        <p:spPr>
          <a:xfrm>
            <a:off x="0" y="152400"/>
            <a:ext cx="8991600" cy="6553200"/>
          </a:xfrm>
        </p:spPr>
        <p:txBody>
          <a:bodyPr>
            <a:normAutofit/>
          </a:bodyPr>
          <a:lstStyle/>
          <a:p>
            <a:pPr marL="0" indent="0">
              <a:buNone/>
            </a:pPr>
            <a:endParaRPr lang="en-US" sz="3600" b="1" i="1" dirty="0">
              <a:solidFill>
                <a:srgbClr val="6600FF"/>
              </a:solidFill>
            </a:endParaRPr>
          </a:p>
          <a:p>
            <a:pPr marL="0" indent="0">
              <a:buNone/>
            </a:pPr>
            <a:endParaRPr lang="en-US" sz="3200" i="1" dirty="0"/>
          </a:p>
          <a:p>
            <a:endParaRPr lang="en-US" sz="3200" i="1"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986" y="390985"/>
            <a:ext cx="8177114" cy="646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716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srcRect t="63529"/>
          <a:stretch/>
        </p:blipFill>
        <p:spPr>
          <a:xfrm>
            <a:off x="2161310" y="395350"/>
            <a:ext cx="8616866" cy="6462650"/>
          </a:xfrm>
          <a:prstGeom prst="rect">
            <a:avLst/>
          </a:prstGeom>
        </p:spPr>
      </p:pic>
    </p:spTree>
    <p:extLst>
      <p:ext uri="{BB962C8B-B14F-4D97-AF65-F5344CB8AC3E}">
        <p14:creationId xmlns:p14="http://schemas.microsoft.com/office/powerpoint/2010/main" val="1096946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EC59-EDBA-42BE-7419-E1FAB600D784}"/>
              </a:ext>
            </a:extLst>
          </p:cNvPr>
          <p:cNvSpPr>
            <a:spLocks noGrp="1"/>
          </p:cNvSpPr>
          <p:nvPr>
            <p:ph type="title"/>
          </p:nvPr>
        </p:nvSpPr>
        <p:spPr>
          <a:xfrm>
            <a:off x="913774" y="466117"/>
            <a:ext cx="10364451" cy="1596177"/>
          </a:xfrm>
        </p:spPr>
        <p:txBody>
          <a:bodyPr/>
          <a:lstStyle/>
          <a:p>
            <a:pPr algn="l"/>
            <a:r>
              <a:rPr lang="en-US" sz="4400" b="1" dirty="0">
                <a:cs typeface="Arial" panose="020B0604020202020204" pitchFamily="34" charset="0"/>
              </a:rPr>
              <a:t>Prior to initiating treatment:</a:t>
            </a:r>
            <a:endParaRPr lang="en-US" dirty="0"/>
          </a:p>
        </p:txBody>
      </p:sp>
      <p:sp>
        <p:nvSpPr>
          <p:cNvPr id="3" name="Content Placeholder 2">
            <a:extLst>
              <a:ext uri="{FF2B5EF4-FFF2-40B4-BE49-F238E27FC236}">
                <a16:creationId xmlns:a16="http://schemas.microsoft.com/office/drawing/2014/main" id="{E524F78D-6200-1052-2379-E0EC73EBE1F5}"/>
              </a:ext>
            </a:extLst>
          </p:cNvPr>
          <p:cNvSpPr>
            <a:spLocks noGrp="1"/>
          </p:cNvSpPr>
          <p:nvPr>
            <p:ph idx="1"/>
          </p:nvPr>
        </p:nvSpPr>
        <p:spPr>
          <a:xfrm>
            <a:off x="913774" y="1998925"/>
            <a:ext cx="10363826" cy="3424107"/>
          </a:xfrm>
        </p:spPr>
        <p:txBody>
          <a:bodyPr>
            <a:noAutofit/>
          </a:bodyPr>
          <a:lstStyle/>
          <a:p>
            <a:pPr algn="just" rtl="0"/>
            <a:r>
              <a:rPr lang="en-US" sz="2400" b="1" dirty="0"/>
              <a:t>Quality of life assessment:</a:t>
            </a:r>
          </a:p>
          <a:p>
            <a:pPr marL="0" indent="0" algn="just" rtl="0">
              <a:buNone/>
            </a:pPr>
            <a:r>
              <a:rPr lang="en-US" sz="2400" dirty="0"/>
              <a:t> Tools are available to assess the impact of incontinence on a patient's quality of life, which can aid in :</a:t>
            </a:r>
          </a:p>
          <a:p>
            <a:pPr algn="just" rtl="0"/>
            <a:r>
              <a:rPr lang="en-US" sz="2400" dirty="0"/>
              <a:t>baseline assessment</a:t>
            </a:r>
          </a:p>
          <a:p>
            <a:pPr algn="just" rtl="0"/>
            <a:r>
              <a:rPr lang="en-US" sz="2400" dirty="0"/>
              <a:t>focus treatment goals</a:t>
            </a:r>
          </a:p>
          <a:p>
            <a:pPr algn="just" rtl="0"/>
            <a:r>
              <a:rPr lang="en-US" sz="2400" dirty="0"/>
              <a:t>and evaluate treatment efficacy</a:t>
            </a:r>
          </a:p>
          <a:p>
            <a:pPr marL="0" indent="0" algn="just" rtl="0">
              <a:buNone/>
            </a:pPr>
            <a:r>
              <a:rPr lang="en-US" sz="2400" dirty="0"/>
              <a:t>Tools that patients can complete include the International Consultation on Incontinence Questionnaire.</a:t>
            </a:r>
          </a:p>
        </p:txBody>
      </p:sp>
      <p:sp>
        <p:nvSpPr>
          <p:cNvPr id="4" name="Slide Number Placeholder 3">
            <a:extLst>
              <a:ext uri="{FF2B5EF4-FFF2-40B4-BE49-F238E27FC236}">
                <a16:creationId xmlns:a16="http://schemas.microsoft.com/office/drawing/2014/main" id="{0B66856C-D652-97E8-DB7D-5E9434F53F34}"/>
              </a:ext>
            </a:extLst>
          </p:cNvPr>
          <p:cNvSpPr>
            <a:spLocks noGrp="1"/>
          </p:cNvSpPr>
          <p:nvPr>
            <p:ph type="sldNum" sz="quarter" idx="12"/>
          </p:nvPr>
        </p:nvSpPr>
        <p:spPr/>
        <p:txBody>
          <a:bodyPr/>
          <a:lstStyle/>
          <a:p>
            <a:fld id="{E5A506EC-C385-41A2-B3BC-A43096D37220}" type="slidenum">
              <a:rPr lang="en-US" smtClean="0"/>
              <a:t>13</a:t>
            </a:fld>
            <a:endParaRPr lang="en-US"/>
          </a:p>
        </p:txBody>
      </p:sp>
    </p:spTree>
    <p:extLst>
      <p:ext uri="{BB962C8B-B14F-4D97-AF65-F5344CB8AC3E}">
        <p14:creationId xmlns:p14="http://schemas.microsoft.com/office/powerpoint/2010/main" val="151487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384C50-F529-DE3A-433E-908DE2349055}"/>
              </a:ext>
            </a:extLst>
          </p:cNvPr>
          <p:cNvSpPr>
            <a:spLocks noGrp="1"/>
          </p:cNvSpPr>
          <p:nvPr>
            <p:ph type="sldNum" sz="quarter" idx="12"/>
          </p:nvPr>
        </p:nvSpPr>
        <p:spPr/>
        <p:txBody>
          <a:bodyPr/>
          <a:lstStyle/>
          <a:p>
            <a:fld id="{E5A506EC-C385-41A2-B3BC-A43096D37220}" type="slidenum">
              <a:rPr lang="en-US" smtClean="0"/>
              <a:t>14</a:t>
            </a:fld>
            <a:endParaRPr lang="en-US"/>
          </a:p>
        </p:txBody>
      </p:sp>
      <p:pic>
        <p:nvPicPr>
          <p:cNvPr id="1026" name="Picture 2" descr="What is quality of life? Definition and examples - Market Business News">
            <a:extLst>
              <a:ext uri="{FF2B5EF4-FFF2-40B4-BE49-F238E27FC236}">
                <a16:creationId xmlns:a16="http://schemas.microsoft.com/office/drawing/2014/main" id="{887E3188-34D7-41D6-259E-08F602246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82" y="193675"/>
            <a:ext cx="4043362" cy="61626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Evaluating the Quality of Life — Critical Examination of its Application  and Value">
            <a:extLst>
              <a:ext uri="{FF2B5EF4-FFF2-40B4-BE49-F238E27FC236}">
                <a16:creationId xmlns:a16="http://schemas.microsoft.com/office/drawing/2014/main" id="{18097FBC-680E-E1BB-022C-C3608CFA9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027" y="0"/>
            <a:ext cx="6867459" cy="642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281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749" y="0"/>
            <a:ext cx="10364451" cy="1596177"/>
          </a:xfrm>
        </p:spPr>
        <p:txBody>
          <a:bodyPr>
            <a:normAutofit/>
          </a:bodyPr>
          <a:lstStyle/>
          <a:p>
            <a:pPr algn="l"/>
            <a:r>
              <a:rPr lang="en-US" sz="4400" b="1" dirty="0"/>
              <a:t>INITIAL TREATMENT</a:t>
            </a:r>
            <a:endParaRPr lang="fa-IR" sz="8000" dirty="0"/>
          </a:p>
        </p:txBody>
      </p:sp>
      <p:sp>
        <p:nvSpPr>
          <p:cNvPr id="3" name="Content Placeholder 2"/>
          <p:cNvSpPr>
            <a:spLocks noGrp="1"/>
          </p:cNvSpPr>
          <p:nvPr>
            <p:ph idx="1"/>
          </p:nvPr>
        </p:nvSpPr>
        <p:spPr>
          <a:xfrm>
            <a:off x="1014749" y="1596177"/>
            <a:ext cx="10363826" cy="3424107"/>
          </a:xfrm>
        </p:spPr>
        <p:txBody>
          <a:bodyPr>
            <a:noAutofit/>
          </a:bodyPr>
          <a:lstStyle/>
          <a:p>
            <a:pPr algn="just" rtl="0"/>
            <a:r>
              <a:rPr lang="en-US" sz="2400" dirty="0"/>
              <a:t>Initial treatments for most types of incontinence (stress, urgency, or mixed) include </a:t>
            </a:r>
            <a:r>
              <a:rPr lang="en-US" sz="2400" dirty="0">
                <a:solidFill>
                  <a:srgbClr val="FF0000"/>
                </a:solidFill>
              </a:rPr>
              <a:t>lifestyle modifications and pelvic floor muscle exercise</a:t>
            </a:r>
            <a:r>
              <a:rPr lang="en-US" sz="2400" dirty="0"/>
              <a:t>, along with </a:t>
            </a:r>
            <a:r>
              <a:rPr lang="en-US" sz="2400" dirty="0">
                <a:solidFill>
                  <a:srgbClr val="FF0000"/>
                </a:solidFill>
              </a:rPr>
              <a:t>bladder training in women with urgency incontinence </a:t>
            </a:r>
            <a:r>
              <a:rPr lang="en-US" sz="2400" dirty="0"/>
              <a:t>and in some women with stress incontinence </a:t>
            </a:r>
            <a:r>
              <a:rPr lang="en-US" sz="2400" dirty="0" smtClean="0"/>
              <a:t>. </a:t>
            </a:r>
            <a:r>
              <a:rPr lang="en-US" sz="2400" dirty="0"/>
              <a:t>We typically treat with these conservative therapies for </a:t>
            </a:r>
            <a:r>
              <a:rPr lang="en-US" sz="2400" dirty="0">
                <a:solidFill>
                  <a:srgbClr val="FF0000"/>
                </a:solidFill>
              </a:rPr>
              <a:t>six weeks </a:t>
            </a:r>
            <a:r>
              <a:rPr lang="en-US" sz="2400" dirty="0"/>
              <a:t>before considering subsequent therapies. Assuming evidence of some progress, it is also reasonable to treat with conservative therapies for up to </a:t>
            </a:r>
            <a:r>
              <a:rPr lang="en-US" sz="2400" dirty="0">
                <a:solidFill>
                  <a:srgbClr val="FF0000"/>
                </a:solidFill>
              </a:rPr>
              <a:t>six months</a:t>
            </a:r>
            <a:r>
              <a:rPr lang="en-US" sz="2400" dirty="0"/>
              <a:t>, particularly in obese women who are likely to experience improved bladder control following weight loss</a:t>
            </a:r>
            <a:r>
              <a:rPr lang="en-US" sz="2400" dirty="0" smtClean="0"/>
              <a:t>.</a:t>
            </a:r>
            <a:endParaRPr lang="en-US" sz="2400" dirty="0"/>
          </a:p>
        </p:txBody>
      </p:sp>
    </p:spTree>
    <p:extLst>
      <p:ext uri="{BB962C8B-B14F-4D97-AF65-F5344CB8AC3E}">
        <p14:creationId xmlns:p14="http://schemas.microsoft.com/office/powerpoint/2010/main" val="3995740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875" y="123217"/>
            <a:ext cx="10364451" cy="1596177"/>
          </a:xfrm>
        </p:spPr>
        <p:txBody>
          <a:bodyPr>
            <a:normAutofit/>
          </a:bodyPr>
          <a:lstStyle/>
          <a:p>
            <a:pPr algn="l"/>
            <a:r>
              <a:rPr lang="en-US" sz="4400" b="1" dirty="0"/>
              <a:t>INITIAL TREATMENT</a:t>
            </a:r>
            <a:endParaRPr lang="fa-IR" sz="4400" dirty="0"/>
          </a:p>
        </p:txBody>
      </p:sp>
      <p:sp>
        <p:nvSpPr>
          <p:cNvPr id="3" name="Content Placeholder 2"/>
          <p:cNvSpPr>
            <a:spLocks noGrp="1"/>
          </p:cNvSpPr>
          <p:nvPr>
            <p:ph idx="1"/>
          </p:nvPr>
        </p:nvSpPr>
        <p:spPr>
          <a:xfrm>
            <a:off x="914400" y="1719394"/>
            <a:ext cx="10363826" cy="4529006"/>
          </a:xfrm>
        </p:spPr>
        <p:txBody>
          <a:bodyPr>
            <a:noAutofit/>
          </a:bodyPr>
          <a:lstStyle/>
          <a:p>
            <a:pPr algn="just" rtl="0"/>
            <a:r>
              <a:rPr lang="en-US" sz="2400" b="1" dirty="0"/>
              <a:t>Modifying contributory factors</a:t>
            </a:r>
            <a:r>
              <a:rPr lang="en-US" sz="2400" dirty="0"/>
              <a:t> — Before starting any treatment for urinary incontinence, contributory factors such as </a:t>
            </a:r>
            <a:r>
              <a:rPr lang="en-US" sz="2400" dirty="0">
                <a:solidFill>
                  <a:srgbClr val="FF0000"/>
                </a:solidFill>
              </a:rPr>
              <a:t>medical conditions and medications should be addressed, particularly in older patients </a:t>
            </a:r>
            <a:r>
              <a:rPr lang="en-US" sz="2400" dirty="0" smtClean="0">
                <a:solidFill>
                  <a:srgbClr val="FF0000"/>
                </a:solidFill>
              </a:rPr>
              <a:t>(</a:t>
            </a:r>
          </a:p>
          <a:p>
            <a:pPr algn="just" rtl="0"/>
            <a:r>
              <a:rPr lang="en-US" sz="2400" b="1" dirty="0"/>
              <a:t>Lifestyle modification</a:t>
            </a:r>
            <a:r>
              <a:rPr lang="en-US" sz="2400" dirty="0"/>
              <a:t> — </a:t>
            </a:r>
            <a:r>
              <a:rPr lang="en-US" sz="2400" dirty="0">
                <a:solidFill>
                  <a:srgbClr val="FF0000"/>
                </a:solidFill>
              </a:rPr>
              <a:t>Weight loss</a:t>
            </a:r>
            <a:r>
              <a:rPr lang="en-US" sz="2400" dirty="0"/>
              <a:t> in obese women has many benefits, including improvement of urinary incontinence symptoms. Although commonly recommended and generally low risk, other lifestyle modifications that focus on, </a:t>
            </a:r>
            <a:r>
              <a:rPr lang="en-US" sz="2400" dirty="0">
                <a:solidFill>
                  <a:srgbClr val="FF0000"/>
                </a:solidFill>
              </a:rPr>
              <a:t>fluid restriction, </a:t>
            </a:r>
            <a:r>
              <a:rPr lang="en-US" sz="2400" dirty="0"/>
              <a:t>and c</a:t>
            </a:r>
            <a:r>
              <a:rPr lang="en-US" sz="2400" dirty="0">
                <a:solidFill>
                  <a:srgbClr val="FF0000"/>
                </a:solidFill>
              </a:rPr>
              <a:t>dietary </a:t>
            </a:r>
            <a:r>
              <a:rPr lang="en-US" sz="2400" dirty="0" smtClean="0">
                <a:solidFill>
                  <a:srgbClr val="FF0000"/>
                </a:solidFill>
              </a:rPr>
              <a:t>changes caffeine </a:t>
            </a:r>
            <a:r>
              <a:rPr lang="en-US" sz="2400" dirty="0">
                <a:solidFill>
                  <a:srgbClr val="FF0000"/>
                </a:solidFill>
              </a:rPr>
              <a:t>reduction </a:t>
            </a:r>
            <a:r>
              <a:rPr lang="en-US" sz="2400" dirty="0"/>
              <a:t>have been less </a:t>
            </a:r>
            <a:r>
              <a:rPr lang="en-US" sz="2400" dirty="0" smtClean="0"/>
              <a:t>studied</a:t>
            </a:r>
            <a:endParaRPr lang="fa-IR" sz="2400" dirty="0"/>
          </a:p>
        </p:txBody>
      </p:sp>
      <p:sp>
        <p:nvSpPr>
          <p:cNvPr id="4" name="Slide Number Placeholder 3"/>
          <p:cNvSpPr>
            <a:spLocks noGrp="1"/>
          </p:cNvSpPr>
          <p:nvPr>
            <p:ph type="sldNum" sz="quarter" idx="12"/>
          </p:nvPr>
        </p:nvSpPr>
        <p:spPr/>
        <p:txBody>
          <a:bodyPr/>
          <a:lstStyle/>
          <a:p>
            <a:fld id="{E5A506EC-C385-41A2-B3BC-A43096D37220}" type="slidenum">
              <a:rPr lang="en-US" smtClean="0"/>
              <a:t>16</a:t>
            </a:fld>
            <a:endParaRPr lang="en-US"/>
          </a:p>
        </p:txBody>
      </p:sp>
    </p:spTree>
    <p:extLst>
      <p:ext uri="{BB962C8B-B14F-4D97-AF65-F5344CB8AC3E}">
        <p14:creationId xmlns:p14="http://schemas.microsoft.com/office/powerpoint/2010/main" val="2778939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a:t>INITIAL TREATMENT</a:t>
            </a:r>
            <a:endParaRPr lang="fa-IR" sz="8000" dirty="0"/>
          </a:p>
        </p:txBody>
      </p:sp>
      <p:sp>
        <p:nvSpPr>
          <p:cNvPr id="3" name="Content Placeholder 2"/>
          <p:cNvSpPr>
            <a:spLocks noGrp="1"/>
          </p:cNvSpPr>
          <p:nvPr>
            <p:ph idx="1"/>
          </p:nvPr>
        </p:nvSpPr>
        <p:spPr>
          <a:xfrm>
            <a:off x="526025" y="2627773"/>
            <a:ext cx="10515600" cy="2274427"/>
          </a:xfrm>
        </p:spPr>
        <p:txBody>
          <a:bodyPr>
            <a:noAutofit/>
          </a:bodyPr>
          <a:lstStyle/>
          <a:p>
            <a:pPr algn="just" rtl="0"/>
            <a:r>
              <a:rPr lang="en-US" sz="2400" dirty="0"/>
              <a:t>●</a:t>
            </a:r>
            <a:r>
              <a:rPr lang="en-US" sz="2400" b="1" dirty="0"/>
              <a:t>Weight loss</a:t>
            </a:r>
            <a:r>
              <a:rPr lang="en-US" sz="2400" dirty="0"/>
              <a:t> – Obesity is a known risk factor for urinary incontinence, and weight loss in obese women appears to improve symptoms of urinary incontinence [Studies show greater </a:t>
            </a:r>
            <a:r>
              <a:rPr lang="en-US" sz="2400" dirty="0">
                <a:solidFill>
                  <a:srgbClr val="FF0000"/>
                </a:solidFill>
              </a:rPr>
              <a:t>benefits for stress incontinence than urgency incontinence. </a:t>
            </a:r>
          </a:p>
        </p:txBody>
      </p:sp>
    </p:spTree>
    <p:extLst>
      <p:ext uri="{BB962C8B-B14F-4D97-AF65-F5344CB8AC3E}">
        <p14:creationId xmlns:p14="http://schemas.microsoft.com/office/powerpoint/2010/main" val="1846960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rmAutofit/>
          </a:bodyPr>
          <a:lstStyle/>
          <a:p>
            <a:pPr algn="l"/>
            <a:r>
              <a:rPr lang="en-US" sz="4400" b="1" dirty="0"/>
              <a:t>INITIAL TREATMENT</a:t>
            </a:r>
            <a:endParaRPr lang="fa-IR" sz="4400" dirty="0"/>
          </a:p>
        </p:txBody>
      </p:sp>
      <p:sp>
        <p:nvSpPr>
          <p:cNvPr id="3" name="Content Placeholder 2"/>
          <p:cNvSpPr>
            <a:spLocks noGrp="1"/>
          </p:cNvSpPr>
          <p:nvPr>
            <p:ph idx="1"/>
          </p:nvPr>
        </p:nvSpPr>
        <p:spPr>
          <a:xfrm>
            <a:off x="913774" y="1389192"/>
            <a:ext cx="10363826" cy="3424107"/>
          </a:xfrm>
        </p:spPr>
        <p:txBody>
          <a:bodyPr>
            <a:noAutofit/>
          </a:bodyPr>
          <a:lstStyle/>
          <a:p>
            <a:pPr algn="just" rtl="0"/>
            <a:r>
              <a:rPr lang="en-US" sz="2400" dirty="0"/>
              <a:t>●</a:t>
            </a:r>
            <a:r>
              <a:rPr lang="en-US" sz="2400" b="1" dirty="0"/>
              <a:t>Dietary changes</a:t>
            </a:r>
            <a:r>
              <a:rPr lang="en-US" sz="2400" dirty="0"/>
              <a:t> –reduce consumption of alcoholic, caffeinated, and carbonated beverages]. Women who are drinking excess amounts of liquids (&gt;64 ounces of liquids) should normalize their </a:t>
            </a:r>
            <a:r>
              <a:rPr lang="en-US" sz="2400" dirty="0">
                <a:solidFill>
                  <a:srgbClr val="FF0000"/>
                </a:solidFill>
              </a:rPr>
              <a:t>fluid</a:t>
            </a:r>
            <a:r>
              <a:rPr lang="en-US" sz="2400" dirty="0"/>
              <a:t> </a:t>
            </a:r>
            <a:r>
              <a:rPr lang="en-US" sz="2400" dirty="0">
                <a:solidFill>
                  <a:srgbClr val="FF0000"/>
                </a:solidFill>
              </a:rPr>
              <a:t>intake</a:t>
            </a:r>
            <a:r>
              <a:rPr lang="en-US" sz="2400" dirty="0"/>
              <a:t>, unless there is a medical reason why they need to consume more liquids. We do not restrict fluid consumption below this level as this can lead to dehydration. Women are advised to consume liquids (mostly water) in small amounts of throughout the day,. decrease or eliminate liquid consumed after dinner (or within several hours before bedtime). </a:t>
            </a:r>
            <a:endParaRPr lang="en-US" sz="2400" dirty="0" smtClean="0"/>
          </a:p>
          <a:p>
            <a:pPr algn="just" rtl="0"/>
            <a:r>
              <a:rPr lang="en-US" sz="2400" dirty="0"/>
              <a:t>●</a:t>
            </a:r>
            <a:r>
              <a:rPr lang="en-US" sz="2400" b="1" dirty="0"/>
              <a:t>Constipation</a:t>
            </a:r>
            <a:r>
              <a:rPr lang="en-US" sz="2400" dirty="0"/>
              <a:t>  increase the risks of urinary retention </a:t>
            </a:r>
            <a:endParaRPr lang="fa-IR" sz="2400" dirty="0"/>
          </a:p>
          <a:p>
            <a:pPr algn="just" rtl="0"/>
            <a:endParaRPr lang="en-US" sz="2400" dirty="0"/>
          </a:p>
          <a:p>
            <a:pPr algn="just" rtl="0"/>
            <a:endParaRPr lang="fa-IR" sz="2400" dirty="0"/>
          </a:p>
        </p:txBody>
      </p:sp>
      <p:sp>
        <p:nvSpPr>
          <p:cNvPr id="4" name="Slide Number Placeholder 3"/>
          <p:cNvSpPr>
            <a:spLocks noGrp="1"/>
          </p:cNvSpPr>
          <p:nvPr>
            <p:ph type="sldNum" sz="quarter" idx="12"/>
          </p:nvPr>
        </p:nvSpPr>
        <p:spPr/>
        <p:txBody>
          <a:bodyPr/>
          <a:lstStyle/>
          <a:p>
            <a:fld id="{E5A506EC-C385-41A2-B3BC-A43096D37220}" type="slidenum">
              <a:rPr lang="en-US" smtClean="0"/>
              <a:t>18</a:t>
            </a:fld>
            <a:endParaRPr lang="en-US"/>
          </a:p>
        </p:txBody>
      </p:sp>
    </p:spTree>
    <p:extLst>
      <p:ext uri="{BB962C8B-B14F-4D97-AF65-F5344CB8AC3E}">
        <p14:creationId xmlns:p14="http://schemas.microsoft.com/office/powerpoint/2010/main" val="355082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4451" cy="1596177"/>
          </a:xfrm>
        </p:spPr>
        <p:txBody>
          <a:bodyPr>
            <a:normAutofit/>
          </a:bodyPr>
          <a:lstStyle/>
          <a:p>
            <a:pPr algn="l"/>
            <a:r>
              <a:rPr lang="en-US" sz="4400" b="1" dirty="0"/>
              <a:t>INITIAL TREATMENT</a:t>
            </a:r>
            <a:endParaRPr lang="fa-IR" sz="5400" dirty="0"/>
          </a:p>
        </p:txBody>
      </p:sp>
      <p:sp>
        <p:nvSpPr>
          <p:cNvPr id="3" name="Content Placeholder 2"/>
          <p:cNvSpPr>
            <a:spLocks noGrp="1"/>
          </p:cNvSpPr>
          <p:nvPr>
            <p:ph idx="1"/>
          </p:nvPr>
        </p:nvSpPr>
        <p:spPr>
          <a:xfrm>
            <a:off x="915025" y="1329477"/>
            <a:ext cx="10363826" cy="5528523"/>
          </a:xfrm>
        </p:spPr>
        <p:txBody>
          <a:bodyPr>
            <a:noAutofit/>
          </a:bodyPr>
          <a:lstStyle/>
          <a:p>
            <a:pPr algn="just" rtl="0"/>
            <a:r>
              <a:rPr lang="en-US" sz="2200" b="1" dirty="0"/>
              <a:t>Pelvic floor muscle (Kegel) exercises</a:t>
            </a:r>
            <a:r>
              <a:rPr lang="en-US" sz="2200" dirty="0"/>
              <a:t> — we suggest pelvic floor muscle (Kegel) exercises for women with urinary incontinence, </a:t>
            </a:r>
            <a:r>
              <a:rPr lang="en-US" sz="2200" dirty="0">
                <a:solidFill>
                  <a:srgbClr val="FF0000"/>
                </a:solidFill>
              </a:rPr>
              <a:t>particularly stress </a:t>
            </a:r>
            <a:r>
              <a:rPr lang="en-US" sz="2200" dirty="0"/>
              <a:t>urinary incontinence Pelvic muscle (Kegel) exercises strengthen the pelvic floor musculature to provide a </a:t>
            </a:r>
            <a:r>
              <a:rPr lang="en-US" sz="2200" dirty="0">
                <a:solidFill>
                  <a:srgbClr val="FF0000"/>
                </a:solidFill>
              </a:rPr>
              <a:t>backboard for the urethra to compress on and to reflexively inhibit detrusor contractions. </a:t>
            </a:r>
            <a:r>
              <a:rPr lang="en-US" sz="2200" b="1" dirty="0">
                <a:solidFill>
                  <a:srgbClr val="FF0000"/>
                </a:solidFill>
              </a:rPr>
              <a:t>Initial </a:t>
            </a:r>
            <a:r>
              <a:rPr lang="en-US" sz="2200" b="1" dirty="0"/>
              <a:t>instructions</a:t>
            </a:r>
            <a:r>
              <a:rPr lang="en-US" sz="2200" dirty="0"/>
              <a:t> — These exercises can be effective for both </a:t>
            </a:r>
            <a:r>
              <a:rPr lang="en-US" sz="2200" dirty="0">
                <a:solidFill>
                  <a:srgbClr val="FF0000"/>
                </a:solidFill>
              </a:rPr>
              <a:t>stress and urgency </a:t>
            </a:r>
            <a:r>
              <a:rPr lang="en-US" sz="2200" dirty="0"/>
              <a:t>incontinenc). The basic regimen consists of three sets of 8 to 12 contractions sustained for </a:t>
            </a:r>
            <a:r>
              <a:rPr lang="en-US" sz="2200" dirty="0">
                <a:solidFill>
                  <a:srgbClr val="FF0000"/>
                </a:solidFill>
              </a:rPr>
              <a:t>8 to 10 seconds </a:t>
            </a:r>
            <a:r>
              <a:rPr lang="en-US" sz="2200" dirty="0"/>
              <a:t>each, performed three times a day]. Patients should try to do this every day and continue for at least </a:t>
            </a:r>
            <a:r>
              <a:rPr lang="en-US" sz="2200" dirty="0">
                <a:solidFill>
                  <a:srgbClr val="FF0000"/>
                </a:solidFill>
              </a:rPr>
              <a:t>15 to 20 weeks </a:t>
            </a:r>
            <a:r>
              <a:rPr lang="en-US" sz="2200" dirty="0"/>
              <a:t>A systematic review of randomized trials found that, compared with no treatment, women treated with pelvic muscle exercises were more likely to report improvement or cure of any urinary incontinence (67 versus 29 percent; relative risk [RR] 2.39; 95% CI 1.64-3.47</a:t>
            </a:r>
            <a:r>
              <a:rPr lang="en-US" sz="2200" dirty="0" smtClean="0"/>
              <a:t>).</a:t>
            </a:r>
            <a:endParaRPr lang="fa-IR" sz="2200" dirty="0"/>
          </a:p>
        </p:txBody>
      </p:sp>
    </p:spTree>
    <p:extLst>
      <p:ext uri="{BB962C8B-B14F-4D97-AF65-F5344CB8AC3E}">
        <p14:creationId xmlns:p14="http://schemas.microsoft.com/office/powerpoint/2010/main" val="3559797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6C48-FADD-9AE5-1858-8FB4A2E56798}"/>
              </a:ext>
            </a:extLst>
          </p:cNvPr>
          <p:cNvSpPr>
            <a:spLocks noGrp="1"/>
          </p:cNvSpPr>
          <p:nvPr>
            <p:ph type="title"/>
          </p:nvPr>
        </p:nvSpPr>
        <p:spPr/>
        <p:txBody>
          <a:bodyPr/>
          <a:lstStyle/>
          <a:p>
            <a:r>
              <a:rPr lang="en-US" sz="4400" b="1" dirty="0"/>
              <a:t>Urgency urinary </a:t>
            </a:r>
            <a:r>
              <a:rPr lang="en-US" sz="4400" b="1" dirty="0" smtClean="0"/>
              <a:t>incontinence</a:t>
            </a:r>
            <a:endParaRPr lang="en-US" b="1" dirty="0"/>
          </a:p>
        </p:txBody>
      </p:sp>
      <p:sp>
        <p:nvSpPr>
          <p:cNvPr id="3" name="Content Placeholder 2">
            <a:extLst>
              <a:ext uri="{FF2B5EF4-FFF2-40B4-BE49-F238E27FC236}">
                <a16:creationId xmlns:a16="http://schemas.microsoft.com/office/drawing/2014/main" id="{0FAFA18B-AD17-4968-44FC-5F3CD9E69C8E}"/>
              </a:ext>
            </a:extLst>
          </p:cNvPr>
          <p:cNvSpPr>
            <a:spLocks noGrp="1"/>
          </p:cNvSpPr>
          <p:nvPr>
            <p:ph idx="1"/>
          </p:nvPr>
        </p:nvSpPr>
        <p:spPr>
          <a:xfrm>
            <a:off x="838200" y="1825625"/>
            <a:ext cx="5413355" cy="4351338"/>
          </a:xfrm>
        </p:spPr>
        <p:txBody>
          <a:bodyPr>
            <a:noAutofit/>
          </a:bodyPr>
          <a:lstStyle/>
          <a:p>
            <a:pPr algn="l"/>
            <a:r>
              <a:rPr lang="en-US" sz="2400" b="1" dirty="0">
                <a:cs typeface="+mj-cs"/>
              </a:rPr>
              <a:t>Urgency urinary incontinence </a:t>
            </a:r>
            <a:r>
              <a:rPr lang="en-US" sz="2400" dirty="0">
                <a:cs typeface="+mj-cs"/>
              </a:rPr>
              <a:t>describes having the urge to void immediately preceding or accompanying involuntary urine leakage. </a:t>
            </a:r>
          </a:p>
          <a:p>
            <a:pPr algn="l"/>
            <a:r>
              <a:rPr lang="en-US" sz="2400" b="1" dirty="0">
                <a:cs typeface="+mj-cs"/>
              </a:rPr>
              <a:t>Overactive bladder (OAB) </a:t>
            </a:r>
            <a:r>
              <a:rPr lang="en-US" sz="2400" dirty="0">
                <a:cs typeface="+mj-cs"/>
              </a:rPr>
              <a:t>is a syndrome characterized by urinary urgency, with or without incontinence, nocturia, and urinary frequency.</a:t>
            </a:r>
            <a:endParaRPr lang="en-US" sz="2400" dirty="0">
              <a:effectLst/>
              <a:latin typeface="Calibri" panose="020F0502020204030204" pitchFamily="34" charset="0"/>
              <a:ea typeface="Times New Roman" panose="02020603050405020304" pitchFamily="18" charset="0"/>
              <a:cs typeface="+mj-cs"/>
            </a:endParaRPr>
          </a:p>
          <a:p>
            <a:pPr algn="l"/>
            <a:endParaRPr lang="en-US" sz="2400" dirty="0">
              <a:cs typeface="+mj-cs"/>
            </a:endParaRPr>
          </a:p>
        </p:txBody>
      </p:sp>
      <p:sp>
        <p:nvSpPr>
          <p:cNvPr id="4" name="Slide Number Placeholder 3">
            <a:extLst>
              <a:ext uri="{FF2B5EF4-FFF2-40B4-BE49-F238E27FC236}">
                <a16:creationId xmlns:a16="http://schemas.microsoft.com/office/drawing/2014/main" id="{D1B4C2AE-3F15-4F6D-B749-390B116377CA}"/>
              </a:ext>
            </a:extLst>
          </p:cNvPr>
          <p:cNvSpPr>
            <a:spLocks noGrp="1"/>
          </p:cNvSpPr>
          <p:nvPr>
            <p:ph type="sldNum" sz="quarter" idx="12"/>
          </p:nvPr>
        </p:nvSpPr>
        <p:spPr/>
        <p:txBody>
          <a:bodyPr/>
          <a:lstStyle/>
          <a:p>
            <a:fld id="{E5A506EC-C385-41A2-B3BC-A43096D37220}" type="slidenum">
              <a:rPr lang="en-US" smtClean="0"/>
              <a:t>2</a:t>
            </a:fld>
            <a:endParaRPr lang="en-US"/>
          </a:p>
        </p:txBody>
      </p:sp>
      <p:pic>
        <p:nvPicPr>
          <p:cNvPr id="5" name="Picture 2" descr="Image result for urge incontinence">
            <a:extLst>
              <a:ext uri="{FF2B5EF4-FFF2-40B4-BE49-F238E27FC236}">
                <a16:creationId xmlns:a16="http://schemas.microsoft.com/office/drawing/2014/main" id="{2C5B937E-0652-4EB1-D262-B97286C7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555" y="1870479"/>
            <a:ext cx="5623035" cy="396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5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19646" t="40058" r="24083" b="15870"/>
          <a:stretch/>
        </p:blipFill>
        <p:spPr>
          <a:xfrm>
            <a:off x="456098" y="1259840"/>
            <a:ext cx="6873388" cy="4306565"/>
          </a:xfrm>
          <a:prstGeom prst="rect">
            <a:avLst/>
          </a:prstGeom>
          <a:effectLst>
            <a:softEdge rad="127000"/>
          </a:effectLst>
        </p:spPr>
      </p:pic>
      <p:sp>
        <p:nvSpPr>
          <p:cNvPr id="4" name="Slide Number Placeholder 3"/>
          <p:cNvSpPr>
            <a:spLocks noGrp="1"/>
          </p:cNvSpPr>
          <p:nvPr>
            <p:ph type="sldNum" sz="quarter" idx="12"/>
          </p:nvPr>
        </p:nvSpPr>
        <p:spPr/>
        <p:txBody>
          <a:bodyPr/>
          <a:lstStyle/>
          <a:p>
            <a:fld id="{E5A506EC-C385-41A2-B3BC-A43096D37220}" type="slidenum">
              <a:rPr lang="en-US" smtClean="0"/>
              <a:t>20</a:t>
            </a:fld>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310" y="830894"/>
            <a:ext cx="2428875" cy="264477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486" y="3616324"/>
            <a:ext cx="3184525" cy="2428875"/>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471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A506EC-C385-41A2-B3BC-A43096D37220}" type="slidenum">
              <a:rPr lang="en-US" smtClean="0"/>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5250"/>
            <a:ext cx="9753600" cy="6667500"/>
          </a:xfrm>
          <a:prstGeom prst="rect">
            <a:avLst/>
          </a:prstGeom>
          <a:effectLst>
            <a:softEdge rad="127000"/>
          </a:effectLst>
        </p:spPr>
      </p:pic>
    </p:spTree>
    <p:extLst>
      <p:ext uri="{BB962C8B-B14F-4D97-AF65-F5344CB8AC3E}">
        <p14:creationId xmlns:p14="http://schemas.microsoft.com/office/powerpoint/2010/main" val="200875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349" y="351817"/>
            <a:ext cx="10364451" cy="1596177"/>
          </a:xfrm>
        </p:spPr>
        <p:txBody>
          <a:bodyPr/>
          <a:lstStyle/>
          <a:p>
            <a:pPr algn="l"/>
            <a:r>
              <a:rPr lang="en-US" sz="4400" b="1" dirty="0"/>
              <a:t>INITIAL</a:t>
            </a:r>
            <a:r>
              <a:rPr lang="en-US" sz="2800" b="1" dirty="0"/>
              <a:t> </a:t>
            </a:r>
            <a:r>
              <a:rPr lang="en-US" sz="4400" b="1" dirty="0"/>
              <a:t>TREATMENT</a:t>
            </a:r>
            <a:endParaRPr lang="fa-IR" dirty="0"/>
          </a:p>
        </p:txBody>
      </p:sp>
      <p:sp>
        <p:nvSpPr>
          <p:cNvPr id="3" name="Content Placeholder 2"/>
          <p:cNvSpPr>
            <a:spLocks noGrp="1"/>
          </p:cNvSpPr>
          <p:nvPr>
            <p:ph idx="1"/>
          </p:nvPr>
        </p:nvSpPr>
        <p:spPr>
          <a:xfrm>
            <a:off x="838200" y="1825625"/>
            <a:ext cx="10515600" cy="4373294"/>
          </a:xfrm>
        </p:spPr>
        <p:txBody>
          <a:bodyPr>
            <a:noAutofit/>
          </a:bodyPr>
          <a:lstStyle/>
          <a:p>
            <a:pPr algn="just" rtl="0"/>
            <a:r>
              <a:rPr lang="en-US" sz="2400" dirty="0"/>
              <a:t>Patients have better outcomes with regular exercise and proper technique. Adequacy of pelvic floor muscle contraction </a:t>
            </a:r>
            <a:r>
              <a:rPr lang="en-US" sz="2400" dirty="0">
                <a:solidFill>
                  <a:srgbClr val="FF0000"/>
                </a:solidFill>
              </a:rPr>
              <a:t>can be assessed during the pelvic examination</a:t>
            </a:r>
            <a:r>
              <a:rPr lang="en-US" sz="2400" dirty="0"/>
              <a:t>. The examiner places one or two fingers within the vagina and asks the patient to contract her pelvic floor using the same muscles she would use to </a:t>
            </a:r>
            <a:r>
              <a:rPr lang="en-US" sz="2400" dirty="0">
                <a:solidFill>
                  <a:srgbClr val="FF0000"/>
                </a:solidFill>
              </a:rPr>
              <a:t>stop urine flow or bowel gas </a:t>
            </a:r>
            <a:r>
              <a:rPr lang="en-US" sz="2400" dirty="0" smtClean="0"/>
              <a:t>. </a:t>
            </a:r>
            <a:r>
              <a:rPr lang="en-US" sz="2400" dirty="0"/>
              <a:t>In women who are able to isolate their pelvic floor muscles to stop urine flow, verbal instruction on timing and frequency of exercise is usually sufficient. For those with difficulty identifying the proper muscles, </a:t>
            </a:r>
            <a:r>
              <a:rPr lang="en-US" sz="2400" dirty="0">
                <a:solidFill>
                  <a:srgbClr val="FF0000"/>
                </a:solidFill>
              </a:rPr>
              <a:t>supplemental modalities </a:t>
            </a:r>
            <a:r>
              <a:rPr lang="en-US" sz="2400" dirty="0"/>
              <a:t>can help women to perform these exercises properly</a:t>
            </a:r>
            <a:r>
              <a:rPr lang="en-US" sz="2400" dirty="0" smtClean="0"/>
              <a:t>.</a:t>
            </a:r>
            <a:endParaRPr lang="en-US" sz="2400" dirty="0"/>
          </a:p>
        </p:txBody>
      </p:sp>
    </p:spTree>
    <p:extLst>
      <p:ext uri="{BB962C8B-B14F-4D97-AF65-F5344CB8AC3E}">
        <p14:creationId xmlns:p14="http://schemas.microsoft.com/office/powerpoint/2010/main" val="141954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4400" b="1" dirty="0" smtClean="0"/>
              <a:t>INITIAL TREATMENT</a:t>
            </a:r>
            <a:endParaRPr lang="fa-IR" sz="4400" dirty="0"/>
          </a:p>
        </p:txBody>
      </p:sp>
      <p:sp>
        <p:nvSpPr>
          <p:cNvPr id="3" name="Content Placeholder 2"/>
          <p:cNvSpPr>
            <a:spLocks noGrp="1"/>
          </p:cNvSpPr>
          <p:nvPr>
            <p:ph idx="1"/>
          </p:nvPr>
        </p:nvSpPr>
        <p:spPr/>
        <p:txBody>
          <a:bodyPr>
            <a:noAutofit/>
          </a:bodyPr>
          <a:lstStyle/>
          <a:p>
            <a:pPr algn="l" rtl="0"/>
            <a:r>
              <a:rPr lang="en-US" sz="2400" b="1" dirty="0"/>
              <a:t>Supplemental modalities</a:t>
            </a:r>
            <a:r>
              <a:rPr lang="en-US" sz="2400" dirty="0"/>
              <a:t> — For women who are able to isolate pelvic floor musculature, supplemental therapy may not be necessary. However, other patients may have difficulty because of </a:t>
            </a:r>
            <a:r>
              <a:rPr lang="en-US" sz="2400" dirty="0">
                <a:solidFill>
                  <a:srgbClr val="FF0000"/>
                </a:solidFill>
              </a:rPr>
              <a:t>poor muscle isolation, low motivation, or inability to properly contract the pelvic floor. For these patients, we use supplemental </a:t>
            </a:r>
            <a:r>
              <a:rPr lang="en-US" sz="2400" dirty="0"/>
              <a:t>therapies such as supervised pelvic floor therapy, vaginal weighted cones, or biofeedback (based on patient preference, access, and </a:t>
            </a:r>
            <a:r>
              <a:rPr lang="en-US" sz="2400" dirty="0" smtClean="0"/>
              <a:t>availability)</a:t>
            </a:r>
            <a:endParaRPr lang="en-US" sz="2400" dirty="0"/>
          </a:p>
          <a:p>
            <a:pPr algn="l" rtl="0"/>
            <a:endParaRPr lang="fa-IR" sz="2400" dirty="0"/>
          </a:p>
        </p:txBody>
      </p:sp>
      <p:sp>
        <p:nvSpPr>
          <p:cNvPr id="4" name="Slide Number Placeholder 3"/>
          <p:cNvSpPr>
            <a:spLocks noGrp="1"/>
          </p:cNvSpPr>
          <p:nvPr>
            <p:ph type="sldNum" sz="quarter" idx="12"/>
          </p:nvPr>
        </p:nvSpPr>
        <p:spPr/>
        <p:txBody>
          <a:bodyPr/>
          <a:lstStyle/>
          <a:p>
            <a:fld id="{E5A506EC-C385-41A2-B3BC-A43096D37220}" type="slidenum">
              <a:rPr lang="en-US" smtClean="0"/>
              <a:t>23</a:t>
            </a:fld>
            <a:endParaRPr lang="en-US"/>
          </a:p>
        </p:txBody>
      </p:sp>
    </p:spTree>
    <p:extLst>
      <p:ext uri="{BB962C8B-B14F-4D97-AF65-F5344CB8AC3E}">
        <p14:creationId xmlns:p14="http://schemas.microsoft.com/office/powerpoint/2010/main" val="155414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a:t>INITIAL TREATMENT</a:t>
            </a:r>
            <a:endParaRPr lang="fa-IR" sz="5400" dirty="0"/>
          </a:p>
        </p:txBody>
      </p:sp>
      <p:sp>
        <p:nvSpPr>
          <p:cNvPr id="3" name="Content Placeholder 2"/>
          <p:cNvSpPr>
            <a:spLocks noGrp="1"/>
          </p:cNvSpPr>
          <p:nvPr>
            <p:ph idx="1"/>
          </p:nvPr>
        </p:nvSpPr>
        <p:spPr>
          <a:xfrm>
            <a:off x="838200" y="2013256"/>
            <a:ext cx="10515600" cy="2817627"/>
          </a:xfrm>
        </p:spPr>
        <p:txBody>
          <a:bodyPr>
            <a:normAutofit/>
          </a:bodyPr>
          <a:lstStyle/>
          <a:p>
            <a:pPr algn="just" rtl="0"/>
            <a:r>
              <a:rPr lang="en-US" sz="2400" dirty="0"/>
              <a:t>●</a:t>
            </a:r>
            <a:r>
              <a:rPr lang="en-US" sz="2400" b="1" dirty="0"/>
              <a:t>Supervised pelvic floor therapy</a:t>
            </a:r>
            <a:r>
              <a:rPr lang="en-US" sz="2400" dirty="0"/>
              <a:t> – Women who have </a:t>
            </a:r>
            <a:r>
              <a:rPr lang="en-US" sz="2400" dirty="0">
                <a:solidFill>
                  <a:srgbClr val="FF0000"/>
                </a:solidFill>
              </a:rPr>
              <a:t>difficult</a:t>
            </a:r>
            <a:r>
              <a:rPr lang="en-US" sz="2400" dirty="0"/>
              <a:t>y </a:t>
            </a:r>
            <a:r>
              <a:rPr lang="en-US" sz="2400" dirty="0">
                <a:solidFill>
                  <a:srgbClr val="FF0000"/>
                </a:solidFill>
              </a:rPr>
              <a:t>performing the exercises or have no improvement with unsupervised exercise may benefit from referral to a pelvic floor physical therapist </a:t>
            </a:r>
            <a:r>
              <a:rPr lang="en-US" sz="2400" dirty="0"/>
              <a:t>or continence nurse where available Pelvic muscle exercises are most effective with specific instruction by health professionals and regular performance by motivated patients. </a:t>
            </a:r>
          </a:p>
          <a:p>
            <a:pPr algn="just" rtl="0"/>
            <a:endParaRPr lang="fa-IR" sz="2400" dirty="0"/>
          </a:p>
        </p:txBody>
      </p:sp>
    </p:spTree>
    <p:extLst>
      <p:ext uri="{BB962C8B-B14F-4D97-AF65-F5344CB8AC3E}">
        <p14:creationId xmlns:p14="http://schemas.microsoft.com/office/powerpoint/2010/main" val="1660281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rtl="0"/>
            <a:r>
              <a:rPr lang="en-US" sz="2400" dirty="0"/>
              <a:t>●</a:t>
            </a:r>
            <a:r>
              <a:rPr lang="en-US" sz="2400" b="1" dirty="0"/>
              <a:t>Vaginal weighted cones</a:t>
            </a:r>
            <a:r>
              <a:rPr lang="en-US" sz="2400" dirty="0"/>
              <a:t> </a:t>
            </a:r>
            <a:r>
              <a:rPr lang="en-US" sz="2400" dirty="0" smtClean="0"/>
              <a:t> </a:t>
            </a:r>
            <a:r>
              <a:rPr lang="en-US" sz="2400" dirty="0"/>
              <a:t> </a:t>
            </a:r>
          </a:p>
          <a:p>
            <a:pPr algn="just" rtl="0"/>
            <a:r>
              <a:rPr lang="en-US" sz="2400" dirty="0"/>
              <a:t>Vaginal weighted cones are available without a prescription and typically ordered from an online retailer or medical supply store. These may be preferable for women who have </a:t>
            </a:r>
            <a:r>
              <a:rPr lang="en-US" sz="2400" dirty="0">
                <a:solidFill>
                  <a:srgbClr val="FF0000"/>
                </a:solidFill>
              </a:rPr>
              <a:t>insufficient time or </a:t>
            </a:r>
            <a:r>
              <a:rPr lang="en-US" sz="2400" dirty="0"/>
              <a:t>resources to </a:t>
            </a:r>
            <a:r>
              <a:rPr lang="en-US" sz="2400" dirty="0">
                <a:solidFill>
                  <a:srgbClr val="FF0000"/>
                </a:solidFill>
              </a:rPr>
              <a:t>dedicate to supervised physical therapy </a:t>
            </a:r>
            <a:r>
              <a:rPr lang="en-US" sz="2400" dirty="0"/>
              <a:t>or biofeedback. The patient inserts the cone in the vagina and uses pelvic muscle contractions to hold it in place during activity. </a:t>
            </a:r>
            <a:endParaRPr lang="fa-IR" sz="2400" dirty="0"/>
          </a:p>
        </p:txBody>
      </p:sp>
      <p:sp>
        <p:nvSpPr>
          <p:cNvPr id="5" name="Title 1"/>
          <p:cNvSpPr txBox="1">
            <a:spLocks/>
          </p:cNvSpPr>
          <p:nvPr/>
        </p:nvSpPr>
        <p:spPr>
          <a:xfrm>
            <a:off x="1066175" y="770917"/>
            <a:ext cx="10364451" cy="1596177"/>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4400" b="1" dirty="0" smtClean="0"/>
              <a:t>INITIAL TREATMENT</a:t>
            </a:r>
            <a:endParaRPr lang="fa-IR" sz="4400" dirty="0"/>
          </a:p>
        </p:txBody>
      </p:sp>
    </p:spTree>
    <p:extLst>
      <p:ext uri="{BB962C8B-B14F-4D97-AF65-F5344CB8AC3E}">
        <p14:creationId xmlns:p14="http://schemas.microsoft.com/office/powerpoint/2010/main" val="3656074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100392"/>
            <a:ext cx="10363826" cy="3424107"/>
          </a:xfrm>
        </p:spPr>
        <p:txBody>
          <a:bodyPr>
            <a:noAutofit/>
          </a:bodyPr>
          <a:lstStyle/>
          <a:p>
            <a:pPr algn="just" rtl="0"/>
            <a:r>
              <a:rPr lang="en-US" sz="2400" dirty="0"/>
              <a:t>●</a:t>
            </a:r>
            <a:r>
              <a:rPr lang="en-US" sz="2400" b="1" dirty="0"/>
              <a:t>Biofeedback</a:t>
            </a:r>
            <a:r>
              <a:rPr lang="en-US" sz="2400" dirty="0"/>
              <a:t> – Biofeedback as a supplement to pelvic muscle exercises is particularly useful in women who are unable to properly isolate the pelvic floor or use accessory muscles during pelvic floor contractions. This modality involves placement of a </a:t>
            </a:r>
            <a:r>
              <a:rPr lang="en-US" sz="2400" dirty="0">
                <a:solidFill>
                  <a:srgbClr val="FF0000"/>
                </a:solidFill>
              </a:rPr>
              <a:t>vaginal pressure sensor within the vagina that measures pressure and </a:t>
            </a:r>
            <a:r>
              <a:rPr lang="en-US" sz="2400" dirty="0"/>
              <a:t>provides an </a:t>
            </a:r>
            <a:r>
              <a:rPr lang="en-US" sz="2400" dirty="0">
                <a:solidFill>
                  <a:srgbClr val="FF0000"/>
                </a:solidFill>
              </a:rPr>
              <a:t>audible or visual feedback of strength of pelvic floor contraction</a:t>
            </a:r>
            <a:r>
              <a:rPr lang="en-US" sz="2400" dirty="0"/>
              <a:t>. Augmented versions also use abdominal and perineal electromyography (EMG) recordings to demonstrate improper contraction of abdominal and gluteal muscles. </a:t>
            </a:r>
            <a:endParaRPr lang="fa-IR" sz="2400" dirty="0"/>
          </a:p>
        </p:txBody>
      </p:sp>
      <p:sp>
        <p:nvSpPr>
          <p:cNvPr id="5" name="Title 1"/>
          <p:cNvSpPr txBox="1">
            <a:spLocks/>
          </p:cNvSpPr>
          <p:nvPr/>
        </p:nvSpPr>
        <p:spPr>
          <a:xfrm>
            <a:off x="1066175" y="770917"/>
            <a:ext cx="10364451" cy="1596177"/>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4400" b="1" dirty="0" smtClean="0"/>
              <a:t>INITIAL TREATMENT</a:t>
            </a:r>
            <a:endParaRPr lang="fa-IR" sz="4400" dirty="0"/>
          </a:p>
        </p:txBody>
      </p:sp>
    </p:spTree>
    <p:extLst>
      <p:ext uri="{BB962C8B-B14F-4D97-AF65-F5344CB8AC3E}">
        <p14:creationId xmlns:p14="http://schemas.microsoft.com/office/powerpoint/2010/main" val="232356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2471607"/>
          </a:xfrm>
        </p:spPr>
        <p:txBody>
          <a:bodyPr>
            <a:noAutofit/>
          </a:bodyPr>
          <a:lstStyle/>
          <a:p>
            <a:pPr algn="just" rtl="0"/>
            <a:r>
              <a:rPr lang="en-US" sz="2400" b="1" dirty="0"/>
              <a:t>Bladder training</a:t>
            </a:r>
            <a:r>
              <a:rPr lang="en-US" sz="2400" dirty="0"/>
              <a:t> — </a:t>
            </a:r>
            <a:r>
              <a:rPr lang="en-US" sz="2400" dirty="0">
                <a:solidFill>
                  <a:srgbClr val="FF0000"/>
                </a:solidFill>
              </a:rPr>
              <a:t>Bladder training is most effective for women with urgency </a:t>
            </a:r>
            <a:r>
              <a:rPr lang="en-US" sz="2400" dirty="0" smtClean="0">
                <a:solidFill>
                  <a:srgbClr val="FF0000"/>
                </a:solidFill>
              </a:rPr>
              <a:t>incontinence.</a:t>
            </a:r>
            <a:r>
              <a:rPr lang="en-US" sz="2400" dirty="0" smtClean="0"/>
              <a:t> </a:t>
            </a:r>
            <a:r>
              <a:rPr lang="en-US" sz="2400" dirty="0"/>
              <a:t>Bladder training and pelvic muscle exercises are often used in combination with dietary and lifestyle modifications (eg, fluid restriction to 64 oz/day and avoidance of caffeinated beverages</a:t>
            </a:r>
            <a:endParaRPr lang="fa-IR" sz="2400" dirty="0"/>
          </a:p>
        </p:txBody>
      </p:sp>
      <p:sp>
        <p:nvSpPr>
          <p:cNvPr id="4" name="Title 1"/>
          <p:cNvSpPr txBox="1">
            <a:spLocks/>
          </p:cNvSpPr>
          <p:nvPr/>
        </p:nvSpPr>
        <p:spPr>
          <a:xfrm>
            <a:off x="1066175" y="770917"/>
            <a:ext cx="10364451" cy="1596177"/>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4400" b="1" dirty="0" smtClean="0"/>
              <a:t>INITIAL TREATMENT</a:t>
            </a:r>
            <a:endParaRPr lang="fa-IR" sz="4400" dirty="0"/>
          </a:p>
        </p:txBody>
      </p:sp>
    </p:spTree>
    <p:extLst>
      <p:ext uri="{BB962C8B-B14F-4D97-AF65-F5344CB8AC3E}">
        <p14:creationId xmlns:p14="http://schemas.microsoft.com/office/powerpoint/2010/main" val="555721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a:t>INITIAL TREATMENT</a:t>
            </a:r>
            <a:endParaRPr lang="fa-IR" sz="4400" dirty="0"/>
          </a:p>
        </p:txBody>
      </p:sp>
      <p:sp>
        <p:nvSpPr>
          <p:cNvPr id="3" name="Content Placeholder 2"/>
          <p:cNvSpPr>
            <a:spLocks noGrp="1"/>
          </p:cNvSpPr>
          <p:nvPr>
            <p:ph idx="1"/>
          </p:nvPr>
        </p:nvSpPr>
        <p:spPr>
          <a:xfrm>
            <a:off x="558799" y="1935292"/>
            <a:ext cx="10795001" cy="3424107"/>
          </a:xfrm>
        </p:spPr>
        <p:txBody>
          <a:bodyPr>
            <a:noAutofit/>
          </a:bodyPr>
          <a:lstStyle/>
          <a:p>
            <a:pPr algn="just" rtl="0"/>
            <a:r>
              <a:rPr lang="en-US" sz="2400" dirty="0"/>
              <a:t>Bladder training starts with timed voiding. Patients should keep a voiding </a:t>
            </a:r>
            <a:r>
              <a:rPr lang="en-US" sz="2400" dirty="0" smtClean="0"/>
              <a:t>diary </a:t>
            </a:r>
            <a:r>
              <a:rPr lang="en-US" sz="2400" dirty="0"/>
              <a:t>to identify </a:t>
            </a:r>
            <a:r>
              <a:rPr lang="en-US" sz="2400" dirty="0">
                <a:solidFill>
                  <a:srgbClr val="FF0000"/>
                </a:solidFill>
              </a:rPr>
              <a:t>their shortest voiding interval</a:t>
            </a:r>
            <a:r>
              <a:rPr lang="en-US" sz="2400" dirty="0"/>
              <a:t>. The using the shortest interval shortest voiding interval is used when initiating bladder training. The pathe voiding diary as the initial voiding interval. Urgency between votient is instructed to </a:t>
            </a:r>
            <a:r>
              <a:rPr lang="en-US" sz="2400" dirty="0">
                <a:solidFill>
                  <a:srgbClr val="FF0000"/>
                </a:solidFill>
              </a:rPr>
              <a:t>void by the clock at regular </a:t>
            </a:r>
            <a:r>
              <a:rPr lang="en-US" sz="2400" dirty="0"/>
              <a:t>intervals while </a:t>
            </a:r>
            <a:r>
              <a:rPr lang="en-US" sz="2400" dirty="0">
                <a:solidFill>
                  <a:srgbClr val="FF0000"/>
                </a:solidFill>
              </a:rPr>
              <a:t>awake, between voids identified on iding times is controlled with either distraction or mental relaxation techniques (eg, performing mental math, deep breathing) along with quick contractions of the pelvic floor muscles "quick flicks" to suppress urgency and bladder contraction When the patient can avoid </a:t>
            </a:r>
            <a:r>
              <a:rPr lang="en-US" sz="2400" dirty="0"/>
              <a:t>leakage for one day using the initial urination interval, the time between scheduled voids is increased by 15 minutes. The intervals are gradually increased until the patient is voiding every three to four hours without urinary incontinence or frequent urgency</a:t>
            </a:r>
            <a:r>
              <a:rPr lang="en-US" sz="2400" dirty="0" smtClean="0"/>
              <a:t>.</a:t>
            </a:r>
            <a:endParaRPr lang="en-US" sz="2400" dirty="0"/>
          </a:p>
        </p:txBody>
      </p:sp>
    </p:spTree>
    <p:extLst>
      <p:ext uri="{BB962C8B-B14F-4D97-AF65-F5344CB8AC3E}">
        <p14:creationId xmlns:p14="http://schemas.microsoft.com/office/powerpoint/2010/main" val="1024716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l"/>
            <a:r>
              <a:rPr lang="en-US" sz="4400" b="1" dirty="0"/>
              <a:t>INITIAL TREATMENT</a:t>
            </a:r>
            <a:endParaRPr lang="fa-IR" sz="5400" dirty="0"/>
          </a:p>
        </p:txBody>
      </p:sp>
      <p:sp>
        <p:nvSpPr>
          <p:cNvPr id="3" name="Content Placeholder 2"/>
          <p:cNvSpPr>
            <a:spLocks noGrp="1"/>
          </p:cNvSpPr>
          <p:nvPr>
            <p:ph idx="1"/>
          </p:nvPr>
        </p:nvSpPr>
        <p:spPr/>
        <p:txBody>
          <a:bodyPr>
            <a:normAutofit/>
          </a:bodyPr>
          <a:lstStyle/>
          <a:p>
            <a:pPr algn="just" rtl="0"/>
            <a:r>
              <a:rPr lang="en-US" sz="2400" dirty="0"/>
              <a:t>Successful bladder training can take up to six weeks. Patients often need encouragement and reassurance to continue despite initial lack of response.</a:t>
            </a:r>
          </a:p>
          <a:p>
            <a:pPr algn="just" rtl="0"/>
            <a:r>
              <a:rPr lang="en-US" sz="2400" dirty="0"/>
              <a:t>Patients should be encouraged to void regularly even when outside of the home.</a:t>
            </a:r>
          </a:p>
          <a:p>
            <a:endParaRPr lang="fa-IR" sz="2400" dirty="0"/>
          </a:p>
        </p:txBody>
      </p:sp>
      <p:sp>
        <p:nvSpPr>
          <p:cNvPr id="4" name="Slide Number Placeholder 3"/>
          <p:cNvSpPr>
            <a:spLocks noGrp="1"/>
          </p:cNvSpPr>
          <p:nvPr>
            <p:ph type="sldNum" sz="quarter" idx="12"/>
          </p:nvPr>
        </p:nvSpPr>
        <p:spPr/>
        <p:txBody>
          <a:bodyPr/>
          <a:lstStyle/>
          <a:p>
            <a:fld id="{E5A506EC-C385-41A2-B3BC-A43096D37220}" type="slidenum">
              <a:rPr lang="en-US" smtClean="0"/>
              <a:t>29</a:t>
            </a:fld>
            <a:endParaRPr lang="en-US"/>
          </a:p>
        </p:txBody>
      </p:sp>
    </p:spTree>
    <p:extLst>
      <p:ext uri="{BB962C8B-B14F-4D97-AF65-F5344CB8AC3E}">
        <p14:creationId xmlns:p14="http://schemas.microsoft.com/office/powerpoint/2010/main" val="6424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646958-1B72-4281-AFC2-87C2FBA71D54}"/>
              </a:ext>
            </a:extLst>
          </p:cNvPr>
          <p:cNvPicPr/>
          <p:nvPr/>
        </p:nvPicPr>
        <p:blipFill rotWithShape="1">
          <a:blip r:embed="rId3" cstate="print">
            <a:extLst>
              <a:ext uri="{28A0092B-C50C-407E-A947-70E740481C1C}">
                <a14:useLocalDpi xmlns:a14="http://schemas.microsoft.com/office/drawing/2010/main" val="0"/>
              </a:ext>
            </a:extLst>
          </a:blip>
          <a:srcRect b="8869"/>
          <a:stretch/>
        </p:blipFill>
        <p:spPr bwMode="auto">
          <a:xfrm>
            <a:off x="1379921" y="306990"/>
            <a:ext cx="8492358" cy="6385910"/>
          </a:xfrm>
          <a:prstGeom prst="rect">
            <a:avLst/>
          </a:prstGeom>
          <a:noFill/>
          <a:ln>
            <a:noFill/>
          </a:ln>
          <a:effectLst>
            <a:softEdge rad="317500"/>
          </a:effectLst>
        </p:spPr>
      </p:pic>
      <p:sp>
        <p:nvSpPr>
          <p:cNvPr id="4" name="Slide Number Placeholder 3">
            <a:extLst>
              <a:ext uri="{FF2B5EF4-FFF2-40B4-BE49-F238E27FC236}">
                <a16:creationId xmlns:a16="http://schemas.microsoft.com/office/drawing/2014/main" id="{5CF8CFDE-AA90-4F4F-941D-31EDD88F0E33}"/>
              </a:ext>
            </a:extLst>
          </p:cNvPr>
          <p:cNvSpPr>
            <a:spLocks noGrp="1"/>
          </p:cNvSpPr>
          <p:nvPr>
            <p:ph type="sldNum" sz="quarter" idx="12"/>
          </p:nvPr>
        </p:nvSpPr>
        <p:spPr/>
        <p:txBody>
          <a:bodyPr/>
          <a:lstStyle/>
          <a:p>
            <a:fld id="{E5A506EC-C385-41A2-B3BC-A43096D37220}" type="slidenum">
              <a:rPr lang="en-US" smtClean="0"/>
              <a:t>3</a:t>
            </a:fld>
            <a:endParaRPr lang="en-US" dirty="0"/>
          </a:p>
        </p:txBody>
      </p:sp>
    </p:spTree>
    <p:extLst>
      <p:ext uri="{BB962C8B-B14F-4D97-AF65-F5344CB8AC3E}">
        <p14:creationId xmlns:p14="http://schemas.microsoft.com/office/powerpoint/2010/main" val="800390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108505"/>
            <a:ext cx="5575926" cy="1320800"/>
          </a:xfrm>
        </p:spPr>
        <p:txBody>
          <a:bodyPr>
            <a:normAutofit/>
          </a:bodyPr>
          <a:lstStyle/>
          <a:p>
            <a:pPr algn="l"/>
            <a:r>
              <a:rPr lang="en-US" sz="4400" b="1" dirty="0"/>
              <a:t>INITIAL TREATMENT</a:t>
            </a:r>
            <a:endParaRPr lang="fa-IR" sz="5400" dirty="0"/>
          </a:p>
        </p:txBody>
      </p:sp>
      <p:sp>
        <p:nvSpPr>
          <p:cNvPr id="3" name="Content Placeholder 2"/>
          <p:cNvSpPr>
            <a:spLocks noGrp="1"/>
          </p:cNvSpPr>
          <p:nvPr>
            <p:ph idx="1"/>
          </p:nvPr>
        </p:nvSpPr>
        <p:spPr>
          <a:xfrm>
            <a:off x="914400" y="1416605"/>
            <a:ext cx="10363826" cy="4145995"/>
          </a:xfrm>
        </p:spPr>
        <p:txBody>
          <a:bodyPr>
            <a:noAutofit/>
          </a:bodyPr>
          <a:lstStyle/>
          <a:p>
            <a:pPr algn="just" rtl="0"/>
            <a:r>
              <a:rPr lang="en-US" sz="2400" b="1" dirty="0"/>
              <a:t>Topical vaginal estrogen</a:t>
            </a:r>
            <a:r>
              <a:rPr lang="en-US" sz="2400" dirty="0"/>
              <a:t> — We suggest a trial of vaginal estrogen therapy for peri- or postmenopausal women with either stress or urgency incontinence and vaginal atrophy due to genitourinary syndrome of menopause (GSM). GSM is associated with urinary frequency and dysuria and]. Available preparations include creams, rings, gel caps, and tablets (can contribute to incontinence while treatment with topical estrogen has been associated with symptom improvement We use topical estrogen cream 0.5 gm twice weekly (conjugated estrogen or </a:t>
            </a:r>
            <a:r>
              <a:rPr lang="en-US" sz="2400" dirty="0">
                <a:hlinkClick r:id="rId2"/>
              </a:rPr>
              <a:t>estradiol</a:t>
            </a:r>
            <a:r>
              <a:rPr lang="en-US" sz="2400" dirty="0"/>
              <a:t>), estradiol tablet 10 mcg twice weekly, or the estradiol ring every three months. It may take up to three months for patients to perceive treatment benefit and some patients may require higher doses., </a:t>
            </a:r>
          </a:p>
          <a:p>
            <a:pPr algn="just" rtl="0"/>
            <a:endParaRPr lang="fa-IR" sz="2400" dirty="0"/>
          </a:p>
        </p:txBody>
      </p:sp>
    </p:spTree>
    <p:extLst>
      <p:ext uri="{BB962C8B-B14F-4D97-AF65-F5344CB8AC3E}">
        <p14:creationId xmlns:p14="http://schemas.microsoft.com/office/powerpoint/2010/main" val="1112778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l"/>
            <a:r>
              <a:rPr lang="en-US" sz="4400" b="1" dirty="0"/>
              <a:t>INITIAL TREATMENT</a:t>
            </a:r>
            <a:endParaRPr lang="fa-IR" sz="5400" dirty="0"/>
          </a:p>
        </p:txBody>
      </p:sp>
      <p:sp>
        <p:nvSpPr>
          <p:cNvPr id="3" name="Content Placeholder 2"/>
          <p:cNvSpPr>
            <a:spLocks noGrp="1"/>
          </p:cNvSpPr>
          <p:nvPr>
            <p:ph idx="1"/>
          </p:nvPr>
        </p:nvSpPr>
        <p:spPr/>
        <p:txBody>
          <a:bodyPr>
            <a:normAutofit/>
          </a:bodyPr>
          <a:lstStyle/>
          <a:p>
            <a:pPr algn="just" rtl="0"/>
            <a:r>
              <a:rPr lang="en-US" sz="2400" dirty="0"/>
              <a:t>We do not recommend systemic (oral) estrogen therapy for urinary incontinence. Evidence suggests that systemic hormone therapy may worsen urinary incontinence [</a:t>
            </a:r>
          </a:p>
          <a:p>
            <a:pPr algn="just" rtl="0"/>
            <a:r>
              <a:rPr lang="en-US" sz="2400" dirty="0"/>
              <a:t>Systemic absorption is low with topical vaginal estrogen at the recommended</a:t>
            </a:r>
          </a:p>
          <a:p>
            <a:pPr algn="just" rtl="0"/>
            <a:endParaRPr lang="fa-IR" sz="2400" dirty="0"/>
          </a:p>
        </p:txBody>
      </p:sp>
      <p:sp>
        <p:nvSpPr>
          <p:cNvPr id="4" name="Slide Number Placeholder 3"/>
          <p:cNvSpPr>
            <a:spLocks noGrp="1"/>
          </p:cNvSpPr>
          <p:nvPr>
            <p:ph type="sldNum" sz="quarter" idx="12"/>
          </p:nvPr>
        </p:nvSpPr>
        <p:spPr/>
        <p:txBody>
          <a:bodyPr/>
          <a:lstStyle/>
          <a:p>
            <a:fld id="{E5A506EC-C385-41A2-B3BC-A43096D37220}" type="slidenum">
              <a:rPr lang="en-US" smtClean="0"/>
              <a:t>31</a:t>
            </a:fld>
            <a:endParaRPr lang="en-US"/>
          </a:p>
        </p:txBody>
      </p:sp>
    </p:spTree>
    <p:extLst>
      <p:ext uri="{BB962C8B-B14F-4D97-AF65-F5344CB8AC3E}">
        <p14:creationId xmlns:p14="http://schemas.microsoft.com/office/powerpoint/2010/main" val="1578536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451898-2183-4B65-B18E-E785F21617C4}"/>
              </a:ext>
            </a:extLst>
          </p:cNvPr>
          <p:cNvSpPr txBox="1"/>
          <p:nvPr/>
        </p:nvSpPr>
        <p:spPr>
          <a:xfrm>
            <a:off x="7620000" y="0"/>
            <a:ext cx="4441189" cy="1191801"/>
          </a:xfrm>
          <a:prstGeom prst="rect">
            <a:avLst/>
          </a:prstGeom>
          <a:noFill/>
        </p:spPr>
        <p:txBody>
          <a:bodyPr wrap="square">
            <a:spAutoFit/>
          </a:bodyPr>
          <a:lstStyle/>
          <a:p>
            <a:pPr algn="justLow" rtl="1">
              <a:lnSpc>
                <a:spcPct val="115000"/>
              </a:lnSpc>
            </a:pPr>
            <a:r>
              <a:rPr lang="en-US" sz="6600" dirty="0" smtClean="0"/>
              <a:t>Biofeedback</a:t>
            </a:r>
            <a:endParaRPr lang="en-US" sz="6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146" name="Picture 2" descr="Pelvic Floor: Biofeedback or electrical stimulation? | Fizimed">
            <a:extLst>
              <a:ext uri="{FF2B5EF4-FFF2-40B4-BE49-F238E27FC236}">
                <a16:creationId xmlns:a16="http://schemas.microsoft.com/office/drawing/2014/main" id="{6E871ED6-B8AF-4119-A5FF-A819254FB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15" y="213435"/>
            <a:ext cx="7285885" cy="61429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741EDB6-F76B-4841-9CFF-8369D83F0DFD}"/>
              </a:ext>
            </a:extLst>
          </p:cNvPr>
          <p:cNvSpPr>
            <a:spLocks noGrp="1"/>
          </p:cNvSpPr>
          <p:nvPr>
            <p:ph type="sldNum" sz="quarter" idx="12"/>
          </p:nvPr>
        </p:nvSpPr>
        <p:spPr/>
        <p:txBody>
          <a:bodyPr/>
          <a:lstStyle/>
          <a:p>
            <a:fld id="{E5A506EC-C385-41A2-B3BC-A43096D37220}" type="slidenum">
              <a:rPr lang="en-US" smtClean="0"/>
              <a:t>32</a:t>
            </a:fld>
            <a:endParaRPr lang="en-US" dirty="0"/>
          </a:p>
        </p:txBody>
      </p:sp>
    </p:spTree>
    <p:extLst>
      <p:ext uri="{BB962C8B-B14F-4D97-AF65-F5344CB8AC3E}">
        <p14:creationId xmlns:p14="http://schemas.microsoft.com/office/powerpoint/2010/main" val="2618196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5DBE87-0BE9-4096-9B1B-46E1E0EFF0E7}"/>
              </a:ext>
            </a:extLst>
          </p:cNvPr>
          <p:cNvSpPr>
            <a:spLocks noGrp="1"/>
          </p:cNvSpPr>
          <p:nvPr>
            <p:ph type="sldNum" sz="quarter" idx="12"/>
          </p:nvPr>
        </p:nvSpPr>
        <p:spPr/>
        <p:txBody>
          <a:bodyPr/>
          <a:lstStyle/>
          <a:p>
            <a:fld id="{E5A506EC-C385-41A2-B3BC-A43096D37220}" type="slidenum">
              <a:rPr lang="en-US" smtClean="0"/>
              <a:t>33</a:t>
            </a:fld>
            <a:endParaRPr lang="en-US"/>
          </a:p>
        </p:txBody>
      </p:sp>
      <p:graphicFrame>
        <p:nvGraphicFramePr>
          <p:cNvPr id="7" name="Diagram 6">
            <a:extLst>
              <a:ext uri="{FF2B5EF4-FFF2-40B4-BE49-F238E27FC236}">
                <a16:creationId xmlns:a16="http://schemas.microsoft.com/office/drawing/2014/main" id="{5FDFCD05-3E47-4316-BD83-513909068A91}"/>
              </a:ext>
            </a:extLst>
          </p:cNvPr>
          <p:cNvGraphicFramePr/>
          <p:nvPr>
            <p:extLst>
              <p:ext uri="{D42A27DB-BD31-4B8C-83A1-F6EECF244321}">
                <p14:modId xmlns:p14="http://schemas.microsoft.com/office/powerpoint/2010/main" val="4001769489"/>
              </p:ext>
            </p:extLst>
          </p:nvPr>
        </p:nvGraphicFramePr>
        <p:xfrm>
          <a:off x="1229281" y="1883596"/>
          <a:ext cx="9235519" cy="2231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5FDFCD05-3E47-4316-BD83-513909068A91}"/>
              </a:ext>
            </a:extLst>
          </p:cNvPr>
          <p:cNvGraphicFramePr/>
          <p:nvPr>
            <p:extLst>
              <p:ext uri="{D42A27DB-BD31-4B8C-83A1-F6EECF244321}">
                <p14:modId xmlns:p14="http://schemas.microsoft.com/office/powerpoint/2010/main" val="865359944"/>
              </p:ext>
            </p:extLst>
          </p:nvPr>
        </p:nvGraphicFramePr>
        <p:xfrm>
          <a:off x="1318181" y="1485900"/>
          <a:ext cx="10365819" cy="431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760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871DD912-4831-431A-84BF-A0F55B798165}"/>
                                            </p:graphicEl>
                                          </p:spTgt>
                                        </p:tgtEl>
                                        <p:attrNameLst>
                                          <p:attrName>style.visibility</p:attrName>
                                        </p:attrNameLst>
                                      </p:cBhvr>
                                      <p:to>
                                        <p:strVal val="visible"/>
                                      </p:to>
                                    </p:set>
                                    <p:animEffect transition="in" filter="fade">
                                      <p:cBhvr>
                                        <p:cTn id="7" dur="1000"/>
                                        <p:tgtEl>
                                          <p:spTgt spid="7">
                                            <p:graphicEl>
                                              <a:dgm id="{871DD912-4831-431A-84BF-A0F55B798165}"/>
                                            </p:graphicEl>
                                          </p:spTgt>
                                        </p:tgtEl>
                                      </p:cBhvr>
                                    </p:animEffect>
                                    <p:anim calcmode="lin" valueType="num">
                                      <p:cBhvr>
                                        <p:cTn id="8" dur="1000" fill="hold"/>
                                        <p:tgtEl>
                                          <p:spTgt spid="7">
                                            <p:graphicEl>
                                              <a:dgm id="{871DD912-4831-431A-84BF-A0F55B798165}"/>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871DD912-4831-431A-84BF-A0F55B79816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CFBF3DB4-BFB2-4954-93BE-538093FCE8CB}"/>
                                            </p:graphicEl>
                                          </p:spTgt>
                                        </p:tgtEl>
                                        <p:attrNameLst>
                                          <p:attrName>style.visibility</p:attrName>
                                        </p:attrNameLst>
                                      </p:cBhvr>
                                      <p:to>
                                        <p:strVal val="visible"/>
                                      </p:to>
                                    </p:set>
                                    <p:animEffect transition="in" filter="fade">
                                      <p:cBhvr>
                                        <p:cTn id="14" dur="1000"/>
                                        <p:tgtEl>
                                          <p:spTgt spid="7">
                                            <p:graphicEl>
                                              <a:dgm id="{CFBF3DB4-BFB2-4954-93BE-538093FCE8CB}"/>
                                            </p:graphicEl>
                                          </p:spTgt>
                                        </p:tgtEl>
                                      </p:cBhvr>
                                    </p:animEffect>
                                    <p:anim calcmode="lin" valueType="num">
                                      <p:cBhvr>
                                        <p:cTn id="15" dur="1000" fill="hold"/>
                                        <p:tgtEl>
                                          <p:spTgt spid="7">
                                            <p:graphicEl>
                                              <a:dgm id="{CFBF3DB4-BFB2-4954-93BE-538093FCE8CB}"/>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CFBF3DB4-BFB2-4954-93BE-538093FCE8CB}"/>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graphicEl>
                                              <a:dgm id="{CAB18B18-16B5-43F7-841E-D53257E2CCF3}"/>
                                            </p:graphicEl>
                                          </p:spTgt>
                                        </p:tgtEl>
                                        <p:attrNameLst>
                                          <p:attrName>style.visibility</p:attrName>
                                        </p:attrNameLst>
                                      </p:cBhvr>
                                      <p:to>
                                        <p:strVal val="visible"/>
                                      </p:to>
                                    </p:set>
                                    <p:animEffect transition="in" filter="fade">
                                      <p:cBhvr>
                                        <p:cTn id="19" dur="1000"/>
                                        <p:tgtEl>
                                          <p:spTgt spid="7">
                                            <p:graphicEl>
                                              <a:dgm id="{CAB18B18-16B5-43F7-841E-D53257E2CCF3}"/>
                                            </p:graphicEl>
                                          </p:spTgt>
                                        </p:tgtEl>
                                      </p:cBhvr>
                                    </p:animEffect>
                                    <p:anim calcmode="lin" valueType="num">
                                      <p:cBhvr>
                                        <p:cTn id="20" dur="1000" fill="hold"/>
                                        <p:tgtEl>
                                          <p:spTgt spid="7">
                                            <p:graphicEl>
                                              <a:dgm id="{CAB18B18-16B5-43F7-841E-D53257E2CCF3}"/>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CAB18B18-16B5-43F7-841E-D53257E2CCF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1D71B2B3-2C60-472D-898A-E74B617762B5}"/>
                                            </p:graphicEl>
                                          </p:spTgt>
                                        </p:tgtEl>
                                        <p:attrNameLst>
                                          <p:attrName>style.visibility</p:attrName>
                                        </p:attrNameLst>
                                      </p:cBhvr>
                                      <p:to>
                                        <p:strVal val="visible"/>
                                      </p:to>
                                    </p:set>
                                    <p:animEffect transition="in" filter="fade">
                                      <p:cBhvr>
                                        <p:cTn id="26" dur="1000"/>
                                        <p:tgtEl>
                                          <p:spTgt spid="7">
                                            <p:graphicEl>
                                              <a:dgm id="{1D71B2B3-2C60-472D-898A-E74B617762B5}"/>
                                            </p:graphicEl>
                                          </p:spTgt>
                                        </p:tgtEl>
                                      </p:cBhvr>
                                    </p:animEffect>
                                    <p:anim calcmode="lin" valueType="num">
                                      <p:cBhvr>
                                        <p:cTn id="27" dur="1000" fill="hold"/>
                                        <p:tgtEl>
                                          <p:spTgt spid="7">
                                            <p:graphicEl>
                                              <a:dgm id="{1D71B2B3-2C60-472D-898A-E74B617762B5}"/>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1D71B2B3-2C60-472D-898A-E74B617762B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graphicEl>
                                              <a:dgm id="{F14439C4-0AB0-414E-A051-DBF547696797}"/>
                                            </p:graphicEl>
                                          </p:spTgt>
                                        </p:tgtEl>
                                        <p:attrNameLst>
                                          <p:attrName>style.visibility</p:attrName>
                                        </p:attrNameLst>
                                      </p:cBhvr>
                                      <p:to>
                                        <p:strVal val="visible"/>
                                      </p:to>
                                    </p:set>
                                    <p:animEffect transition="in" filter="fade">
                                      <p:cBhvr>
                                        <p:cTn id="31" dur="1000"/>
                                        <p:tgtEl>
                                          <p:spTgt spid="7">
                                            <p:graphicEl>
                                              <a:dgm id="{F14439C4-0AB0-414E-A051-DBF547696797}"/>
                                            </p:graphicEl>
                                          </p:spTgt>
                                        </p:tgtEl>
                                      </p:cBhvr>
                                    </p:animEffect>
                                    <p:anim calcmode="lin" valueType="num">
                                      <p:cBhvr>
                                        <p:cTn id="32" dur="1000" fill="hold"/>
                                        <p:tgtEl>
                                          <p:spTgt spid="7">
                                            <p:graphicEl>
                                              <a:dgm id="{F14439C4-0AB0-414E-A051-DBF547696797}"/>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F14439C4-0AB0-414E-A051-DBF54769679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graphicEl>
                                              <a:dgm id="{7F794C5C-A069-4C39-9C56-50A9715D5334}"/>
                                            </p:graphicEl>
                                          </p:spTgt>
                                        </p:tgtEl>
                                        <p:attrNameLst>
                                          <p:attrName>style.visibility</p:attrName>
                                        </p:attrNameLst>
                                      </p:cBhvr>
                                      <p:to>
                                        <p:strVal val="visible"/>
                                      </p:to>
                                    </p:set>
                                    <p:animEffect transition="in" filter="fade">
                                      <p:cBhvr>
                                        <p:cTn id="38" dur="1000"/>
                                        <p:tgtEl>
                                          <p:spTgt spid="7">
                                            <p:graphicEl>
                                              <a:dgm id="{7F794C5C-A069-4C39-9C56-50A9715D5334}"/>
                                            </p:graphicEl>
                                          </p:spTgt>
                                        </p:tgtEl>
                                      </p:cBhvr>
                                    </p:animEffect>
                                    <p:anim calcmode="lin" valueType="num">
                                      <p:cBhvr>
                                        <p:cTn id="39" dur="1000" fill="hold"/>
                                        <p:tgtEl>
                                          <p:spTgt spid="7">
                                            <p:graphicEl>
                                              <a:dgm id="{7F794C5C-A069-4C39-9C56-50A9715D5334}"/>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7F794C5C-A069-4C39-9C56-50A9715D533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graphicEl>
                                              <a:dgm id="{CFF59534-6779-4BD4-B237-6FDE35F658FC}"/>
                                            </p:graphicEl>
                                          </p:spTgt>
                                        </p:tgtEl>
                                        <p:attrNameLst>
                                          <p:attrName>style.visibility</p:attrName>
                                        </p:attrNameLst>
                                      </p:cBhvr>
                                      <p:to>
                                        <p:strVal val="visible"/>
                                      </p:to>
                                    </p:set>
                                    <p:animEffect transition="in" filter="fade">
                                      <p:cBhvr>
                                        <p:cTn id="43" dur="1000"/>
                                        <p:tgtEl>
                                          <p:spTgt spid="7">
                                            <p:graphicEl>
                                              <a:dgm id="{CFF59534-6779-4BD4-B237-6FDE35F658FC}"/>
                                            </p:graphicEl>
                                          </p:spTgt>
                                        </p:tgtEl>
                                      </p:cBhvr>
                                    </p:animEffect>
                                    <p:anim calcmode="lin" valueType="num">
                                      <p:cBhvr>
                                        <p:cTn id="44" dur="1000" fill="hold"/>
                                        <p:tgtEl>
                                          <p:spTgt spid="7">
                                            <p:graphicEl>
                                              <a:dgm id="{CFF59534-6779-4BD4-B237-6FDE35F658FC}"/>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CFF59534-6779-4BD4-B237-6FDE35F658FC}"/>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graphicEl>
                                              <a:dgm id="{0B46B770-D951-40FD-AB48-C17F83A82BBC}"/>
                                            </p:graphicEl>
                                          </p:spTgt>
                                        </p:tgtEl>
                                        <p:attrNameLst>
                                          <p:attrName>style.visibility</p:attrName>
                                        </p:attrNameLst>
                                      </p:cBhvr>
                                      <p:to>
                                        <p:strVal val="visible"/>
                                      </p:to>
                                    </p:set>
                                    <p:animEffect transition="in" filter="fade">
                                      <p:cBhvr>
                                        <p:cTn id="50" dur="1000"/>
                                        <p:tgtEl>
                                          <p:spTgt spid="8">
                                            <p:graphicEl>
                                              <a:dgm id="{0B46B770-D951-40FD-AB48-C17F83A82BBC}"/>
                                            </p:graphicEl>
                                          </p:spTgt>
                                        </p:tgtEl>
                                      </p:cBhvr>
                                    </p:animEffect>
                                    <p:anim calcmode="lin" valueType="num">
                                      <p:cBhvr>
                                        <p:cTn id="51" dur="1000" fill="hold"/>
                                        <p:tgtEl>
                                          <p:spTgt spid="8">
                                            <p:graphicEl>
                                              <a:dgm id="{0B46B770-D951-40FD-AB48-C17F83A82BBC}"/>
                                            </p:graphicEl>
                                          </p:spTgt>
                                        </p:tgtEl>
                                        <p:attrNameLst>
                                          <p:attrName>ppt_x</p:attrName>
                                        </p:attrNameLst>
                                      </p:cBhvr>
                                      <p:tavLst>
                                        <p:tav tm="0">
                                          <p:val>
                                            <p:strVal val="#ppt_x"/>
                                          </p:val>
                                        </p:tav>
                                        <p:tav tm="100000">
                                          <p:val>
                                            <p:strVal val="#ppt_x"/>
                                          </p:val>
                                        </p:tav>
                                      </p:tavLst>
                                    </p:anim>
                                    <p:anim calcmode="lin" valueType="num">
                                      <p:cBhvr>
                                        <p:cTn id="52" dur="1000" fill="hold"/>
                                        <p:tgtEl>
                                          <p:spTgt spid="8">
                                            <p:graphicEl>
                                              <a:dgm id="{0B46B770-D951-40FD-AB48-C17F83A82BB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Graphic spid="8"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18A56-3001-4B4E-A5D9-A10E9152945B}"/>
              </a:ext>
            </a:extLst>
          </p:cNvPr>
          <p:cNvSpPr>
            <a:spLocks noGrp="1"/>
          </p:cNvSpPr>
          <p:nvPr>
            <p:ph type="sldNum" sz="quarter" idx="12"/>
          </p:nvPr>
        </p:nvSpPr>
        <p:spPr/>
        <p:txBody>
          <a:bodyPr/>
          <a:lstStyle/>
          <a:p>
            <a:fld id="{E5A506EC-C385-41A2-B3BC-A43096D37220}" type="slidenum">
              <a:rPr lang="en-US" smtClean="0"/>
              <a:t>34</a:t>
            </a:fld>
            <a:endParaRPr lang="en-US" dirty="0"/>
          </a:p>
        </p:txBody>
      </p:sp>
      <p:pic>
        <p:nvPicPr>
          <p:cNvPr id="7170" name="Picture 2" descr="Overactive bladder">
            <a:extLst>
              <a:ext uri="{FF2B5EF4-FFF2-40B4-BE49-F238E27FC236}">
                <a16:creationId xmlns:a16="http://schemas.microsoft.com/office/drawing/2014/main" id="{F1374F03-FF37-4969-8B46-D64317B69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18" y="617517"/>
            <a:ext cx="9037121" cy="555765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BE16F-7C2A-4929-8481-6D892538DA1B}"/>
              </a:ext>
            </a:extLst>
          </p:cNvPr>
          <p:cNvSpPr>
            <a:spLocks noGrp="1"/>
          </p:cNvSpPr>
          <p:nvPr>
            <p:ph type="sldNum" sz="quarter" idx="12"/>
          </p:nvPr>
        </p:nvSpPr>
        <p:spPr/>
        <p:txBody>
          <a:bodyPr/>
          <a:lstStyle/>
          <a:p>
            <a:fld id="{E5A506EC-C385-41A2-B3BC-A43096D37220}" type="slidenum">
              <a:rPr lang="en-US" smtClean="0"/>
              <a:t>35</a:t>
            </a:fld>
            <a:endParaRPr lang="en-US" dirty="0"/>
          </a:p>
        </p:txBody>
      </p:sp>
      <p:pic>
        <p:nvPicPr>
          <p:cNvPr id="3" name="Picture 2">
            <a:extLst>
              <a:ext uri="{FF2B5EF4-FFF2-40B4-BE49-F238E27FC236}">
                <a16:creationId xmlns:a16="http://schemas.microsoft.com/office/drawing/2014/main" id="{C13E8AAA-0E18-44E7-BF89-6440A9304113}"/>
              </a:ext>
            </a:extLst>
          </p:cNvPr>
          <p:cNvPicPr>
            <a:picLocks noChangeAspect="1"/>
          </p:cNvPicPr>
          <p:nvPr/>
        </p:nvPicPr>
        <p:blipFill rotWithShape="1">
          <a:blip r:embed="rId2"/>
          <a:srcRect l="6945" t="8149" r="10000" b="9258"/>
          <a:stretch/>
        </p:blipFill>
        <p:spPr>
          <a:xfrm>
            <a:off x="1854200" y="584200"/>
            <a:ext cx="7594600" cy="5664200"/>
          </a:xfrm>
          <a:prstGeom prst="rect">
            <a:avLst/>
          </a:prstGeom>
          <a:effectLst>
            <a:softEdge rad="127000"/>
          </a:effectLst>
        </p:spPr>
      </p:pic>
    </p:spTree>
    <p:extLst>
      <p:ext uri="{BB962C8B-B14F-4D97-AF65-F5344CB8AC3E}">
        <p14:creationId xmlns:p14="http://schemas.microsoft.com/office/powerpoint/2010/main" val="2764367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2C1978-9C0E-43F7-8B96-EB413F05D0E7}"/>
              </a:ext>
            </a:extLst>
          </p:cNvPr>
          <p:cNvSpPr>
            <a:spLocks noGrp="1"/>
          </p:cNvSpPr>
          <p:nvPr>
            <p:ph type="sldNum" sz="quarter" idx="12"/>
          </p:nvPr>
        </p:nvSpPr>
        <p:spPr/>
        <p:txBody>
          <a:bodyPr/>
          <a:lstStyle/>
          <a:p>
            <a:fld id="{E5A506EC-C385-41A2-B3BC-A43096D37220}" type="slidenum">
              <a:rPr lang="en-US" smtClean="0"/>
              <a:t>36</a:t>
            </a:fld>
            <a:endParaRPr lang="en-US"/>
          </a:p>
        </p:txBody>
      </p:sp>
      <p:pic>
        <p:nvPicPr>
          <p:cNvPr id="4" name="Picture 3">
            <a:extLst>
              <a:ext uri="{FF2B5EF4-FFF2-40B4-BE49-F238E27FC236}">
                <a16:creationId xmlns:a16="http://schemas.microsoft.com/office/drawing/2014/main" id="{91B758E6-2535-4694-A8C1-C6CE54863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875" y="573438"/>
            <a:ext cx="9639945" cy="5782912"/>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10/main" val="3254607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37</a:t>
            </a:fld>
            <a:endParaRPr lang="en-US"/>
          </a:p>
        </p:txBody>
      </p:sp>
      <p:sp>
        <p:nvSpPr>
          <p:cNvPr id="3" name="Rectangle 2"/>
          <p:cNvSpPr/>
          <p:nvPr/>
        </p:nvSpPr>
        <p:spPr>
          <a:xfrm>
            <a:off x="431800" y="1582341"/>
            <a:ext cx="11214100" cy="4401205"/>
          </a:xfrm>
          <a:prstGeom prst="rect">
            <a:avLst/>
          </a:prstGeom>
        </p:spPr>
        <p:txBody>
          <a:bodyPr wrap="square">
            <a:spAutoFit/>
          </a:bodyPr>
          <a:lstStyle/>
          <a:p>
            <a:pPr algn="just"/>
            <a:r>
              <a:rPr lang="en-US" sz="2800" dirty="0"/>
              <a:t> — </a:t>
            </a:r>
            <a:r>
              <a:rPr lang="en-US" sz="2800" dirty="0">
                <a:solidFill>
                  <a:srgbClr val="FF0000"/>
                </a:solidFill>
              </a:rPr>
              <a:t>Beta-3 adrenergic agonist drugs and antimuscarinic agents </a:t>
            </a:r>
            <a:r>
              <a:rPr lang="en-US" sz="2800" dirty="0"/>
              <a:t>are the main options for treatment of OAB symptoms </a:t>
            </a:r>
            <a:r>
              <a:rPr lang="en-US" sz="2800" dirty="0" smtClean="0"/>
              <a:t>As </a:t>
            </a:r>
            <a:r>
              <a:rPr lang="en-US" sz="2800" dirty="0"/>
              <a:t>efficacy is </a:t>
            </a:r>
            <a:r>
              <a:rPr lang="en-US" sz="2800" dirty="0" smtClean="0">
                <a:solidFill>
                  <a:srgbClr val="FF0000"/>
                </a:solidFill>
              </a:rPr>
              <a:t>similar</a:t>
            </a:r>
            <a:r>
              <a:rPr lang="en-US" sz="2800" dirty="0" smtClean="0"/>
              <a:t> </a:t>
            </a:r>
            <a:r>
              <a:rPr lang="en-US" sz="2800" dirty="0"/>
              <a:t>for the two groups, we and others suggest </a:t>
            </a:r>
            <a:r>
              <a:rPr lang="en-US" sz="2800" dirty="0">
                <a:solidFill>
                  <a:srgbClr val="FF0000"/>
                </a:solidFill>
              </a:rPr>
              <a:t>initial drug </a:t>
            </a:r>
            <a:r>
              <a:rPr lang="en-US" sz="2800" dirty="0"/>
              <a:t>treatment with </a:t>
            </a:r>
            <a:r>
              <a:rPr lang="en-US" sz="2800" dirty="0">
                <a:solidFill>
                  <a:srgbClr val="FF0000"/>
                </a:solidFill>
              </a:rPr>
              <a:t>beta-3</a:t>
            </a:r>
            <a:r>
              <a:rPr lang="en-US" sz="2800" dirty="0"/>
              <a:t> </a:t>
            </a:r>
            <a:r>
              <a:rPr lang="en-US" sz="2800" dirty="0">
                <a:solidFill>
                  <a:srgbClr val="FF0000"/>
                </a:solidFill>
              </a:rPr>
              <a:t>adrenergic</a:t>
            </a:r>
            <a:r>
              <a:rPr lang="en-US" sz="2800" dirty="0"/>
              <a:t> agonists because of the increased risk of side effects, including long-term risk of </a:t>
            </a:r>
            <a:r>
              <a:rPr lang="en-US" sz="2800" dirty="0">
                <a:solidFill>
                  <a:srgbClr val="FF0000"/>
                </a:solidFill>
              </a:rPr>
              <a:t>dementia</a:t>
            </a:r>
            <a:r>
              <a:rPr lang="en-US" sz="2800" dirty="0"/>
              <a:t>, with </a:t>
            </a:r>
            <a:r>
              <a:rPr lang="en-US" sz="2800" dirty="0">
                <a:solidFill>
                  <a:srgbClr val="FF0000"/>
                </a:solidFill>
              </a:rPr>
              <a:t>anticholinergic</a:t>
            </a:r>
            <a:r>
              <a:rPr lang="en-US" sz="2800" dirty="0"/>
              <a:t> </a:t>
            </a:r>
            <a:r>
              <a:rPr lang="en-US" sz="2800" dirty="0">
                <a:solidFill>
                  <a:srgbClr val="FF0000"/>
                </a:solidFill>
              </a:rPr>
              <a:t>drugs</a:t>
            </a:r>
            <a:r>
              <a:rPr lang="en-US" sz="2800" dirty="0"/>
              <a:t> as reported in case-control and cohort studies </a:t>
            </a:r>
            <a:r>
              <a:rPr lang="en-US" sz="2800" dirty="0" smtClean="0"/>
              <a:t>. </a:t>
            </a:r>
            <a:r>
              <a:rPr lang="en-US" sz="2800" dirty="0"/>
              <a:t>However, from a practical perspective, choice of initial agent is often influenced by third-party payor coverage, availability and cost. The beta-3 adrenergic agonists are a </a:t>
            </a:r>
            <a:r>
              <a:rPr lang="en-US" sz="2800" dirty="0">
                <a:solidFill>
                  <a:srgbClr val="FF0000"/>
                </a:solidFill>
              </a:rPr>
              <a:t>newer</a:t>
            </a:r>
            <a:r>
              <a:rPr lang="en-US" sz="2800" dirty="0"/>
              <a:t> </a:t>
            </a:r>
            <a:r>
              <a:rPr lang="en-US" sz="2800" dirty="0">
                <a:solidFill>
                  <a:srgbClr val="FF0000"/>
                </a:solidFill>
              </a:rPr>
              <a:t>drug</a:t>
            </a:r>
            <a:r>
              <a:rPr lang="en-US" sz="2800" dirty="0"/>
              <a:t> class and therefore, in the United States, tend to be more </a:t>
            </a:r>
            <a:r>
              <a:rPr lang="en-US" sz="2800" dirty="0">
                <a:solidFill>
                  <a:srgbClr val="FF0000"/>
                </a:solidFill>
              </a:rPr>
              <a:t>expensive</a:t>
            </a:r>
            <a:r>
              <a:rPr lang="en-US" sz="2800" dirty="0"/>
              <a:t> with less coverage across insurance providers than anticholinergics.</a:t>
            </a:r>
          </a:p>
        </p:txBody>
      </p:sp>
    </p:spTree>
    <p:extLst>
      <p:ext uri="{BB962C8B-B14F-4D97-AF65-F5344CB8AC3E}">
        <p14:creationId xmlns:p14="http://schemas.microsoft.com/office/powerpoint/2010/main" val="1125543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38</a:t>
            </a:fld>
            <a:endParaRPr lang="en-US"/>
          </a:p>
        </p:txBody>
      </p:sp>
      <p:sp>
        <p:nvSpPr>
          <p:cNvPr id="3" name="Rectangle 2"/>
          <p:cNvSpPr/>
          <p:nvPr/>
        </p:nvSpPr>
        <p:spPr>
          <a:xfrm>
            <a:off x="787400" y="1968500"/>
            <a:ext cx="9779000" cy="1815882"/>
          </a:xfrm>
          <a:prstGeom prst="rect">
            <a:avLst/>
          </a:prstGeom>
        </p:spPr>
        <p:txBody>
          <a:bodyPr wrap="square">
            <a:spAutoFit/>
          </a:bodyPr>
          <a:lstStyle/>
          <a:p>
            <a:pPr algn="just"/>
            <a:r>
              <a:rPr lang="en-US" sz="2800" dirty="0"/>
              <a:t>Initial improvement in symptoms may be noted within the first two weeks of treatment but optimization of effect can take up to 12 weeks. We educate patients about these time intervals to avoid early medication discontinuation.</a:t>
            </a:r>
          </a:p>
        </p:txBody>
      </p:sp>
    </p:spTree>
    <p:extLst>
      <p:ext uri="{BB962C8B-B14F-4D97-AF65-F5344CB8AC3E}">
        <p14:creationId xmlns:p14="http://schemas.microsoft.com/office/powerpoint/2010/main" val="2166933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39</a:t>
            </a:fld>
            <a:endParaRPr lang="en-US"/>
          </a:p>
        </p:txBody>
      </p:sp>
      <p:sp>
        <p:nvSpPr>
          <p:cNvPr id="3" name="Rectangle 2"/>
          <p:cNvSpPr/>
          <p:nvPr/>
        </p:nvSpPr>
        <p:spPr>
          <a:xfrm>
            <a:off x="1016000" y="1822916"/>
            <a:ext cx="10160000" cy="4401205"/>
          </a:xfrm>
          <a:prstGeom prst="rect">
            <a:avLst/>
          </a:prstGeom>
        </p:spPr>
        <p:txBody>
          <a:bodyPr wrap="square">
            <a:spAutoFit/>
          </a:bodyPr>
          <a:lstStyle/>
          <a:p>
            <a:pPr algn="just"/>
            <a:r>
              <a:rPr lang="en-US" sz="2800" dirty="0">
                <a:solidFill>
                  <a:srgbClr val="FF0000"/>
                </a:solidFill>
              </a:rPr>
              <a:t>Beta-3 adrenergic agonist drugs</a:t>
            </a:r>
            <a:r>
              <a:rPr lang="en-US" sz="2800" dirty="0"/>
              <a:t> </a:t>
            </a:r>
            <a:endParaRPr lang="en-US" sz="2800" dirty="0" smtClean="0"/>
          </a:p>
          <a:p>
            <a:pPr algn="just"/>
            <a:r>
              <a:rPr lang="en-US" sz="2800" dirty="0"/>
              <a:t> The beta-3 adrenergic agonists </a:t>
            </a:r>
            <a:r>
              <a:rPr lang="en-US" sz="2800" dirty="0">
                <a:hlinkClick r:id="rId2"/>
              </a:rPr>
              <a:t>mirabegron</a:t>
            </a:r>
            <a:r>
              <a:rPr lang="en-US" sz="2800" dirty="0"/>
              <a:t> and </a:t>
            </a:r>
            <a:r>
              <a:rPr lang="en-US" sz="2800" dirty="0">
                <a:hlinkClick r:id="rId3"/>
              </a:rPr>
              <a:t>vibegron</a:t>
            </a:r>
            <a:r>
              <a:rPr lang="en-US" sz="2800" dirty="0"/>
              <a:t> work by stimulating the receptors in the bladder responsible for smooth muscle relaxation </a:t>
            </a:r>
            <a:r>
              <a:rPr lang="en-US" sz="2800" dirty="0" smtClean="0"/>
              <a:t>. </a:t>
            </a:r>
            <a:r>
              <a:rPr lang="en-US" sz="2800" dirty="0"/>
              <a:t>While trials that directly compare the two beta-3 agonists are lacking, two network meta-analyses suggest similar efficacy overall </a:t>
            </a:r>
            <a:r>
              <a:rPr lang="en-US" sz="2800" dirty="0" smtClean="0"/>
              <a:t>. </a:t>
            </a:r>
            <a:r>
              <a:rPr lang="en-US" sz="2800" dirty="0"/>
              <a:t>Vibegron may have slightly larger reductions in mean voided volume and fewer nasopharyngeal and cardiovascular side effects, but the clinical significance of this is unclear </a:t>
            </a:r>
            <a:r>
              <a:rPr lang="en-US" sz="2800" dirty="0" smtClean="0"/>
              <a:t>. </a:t>
            </a:r>
            <a:r>
              <a:rPr lang="en-US" sz="2800" dirty="0"/>
              <a:t>Compared with antimuscarinic medications, these drugs have similar efficacy with fewer adverse effects</a:t>
            </a:r>
            <a:r>
              <a:rPr lang="en-US" sz="2800" dirty="0" smtClean="0"/>
              <a:t>.</a:t>
            </a:r>
            <a:endParaRPr lang="fa-IR" sz="2800" dirty="0"/>
          </a:p>
        </p:txBody>
      </p:sp>
    </p:spTree>
    <p:extLst>
      <p:ext uri="{BB962C8B-B14F-4D97-AF65-F5344CB8AC3E}">
        <p14:creationId xmlns:p14="http://schemas.microsoft.com/office/powerpoint/2010/main" val="245161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28D280-2191-4514-B684-4B49AB0B7626}"/>
              </a:ext>
            </a:extLst>
          </p:cNvPr>
          <p:cNvPicPr>
            <a:picLocks noChangeAspect="1"/>
          </p:cNvPicPr>
          <p:nvPr/>
        </p:nvPicPr>
        <p:blipFill>
          <a:blip r:embed="rId2"/>
          <a:stretch>
            <a:fillRect/>
          </a:stretch>
        </p:blipFill>
        <p:spPr>
          <a:xfrm>
            <a:off x="1145629" y="714703"/>
            <a:ext cx="9974316" cy="5665075"/>
          </a:xfrm>
          <a:prstGeom prst="rect">
            <a:avLst/>
          </a:prstGeom>
          <a:effectLst>
            <a:softEdge rad="317500"/>
          </a:effectLst>
        </p:spPr>
      </p:pic>
      <p:sp>
        <p:nvSpPr>
          <p:cNvPr id="3" name="Slide Number Placeholder 2">
            <a:extLst>
              <a:ext uri="{FF2B5EF4-FFF2-40B4-BE49-F238E27FC236}">
                <a16:creationId xmlns:a16="http://schemas.microsoft.com/office/drawing/2014/main" id="{0B81D29C-747F-4254-96EC-AC3C1899AF97}"/>
              </a:ext>
            </a:extLst>
          </p:cNvPr>
          <p:cNvSpPr>
            <a:spLocks noGrp="1"/>
          </p:cNvSpPr>
          <p:nvPr>
            <p:ph type="sldNum" sz="quarter" idx="12"/>
          </p:nvPr>
        </p:nvSpPr>
        <p:spPr/>
        <p:txBody>
          <a:bodyPr/>
          <a:lstStyle/>
          <a:p>
            <a:fld id="{E5A506EC-C385-41A2-B3BC-A43096D37220}" type="slidenum">
              <a:rPr lang="en-US" smtClean="0"/>
              <a:t>4</a:t>
            </a:fld>
            <a:endParaRPr lang="en-US" dirty="0"/>
          </a:p>
        </p:txBody>
      </p:sp>
    </p:spTree>
    <p:extLst>
      <p:ext uri="{BB962C8B-B14F-4D97-AF65-F5344CB8AC3E}">
        <p14:creationId xmlns:p14="http://schemas.microsoft.com/office/powerpoint/2010/main" val="693678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40</a:t>
            </a:fld>
            <a:endParaRPr lang="en-US"/>
          </a:p>
        </p:txBody>
      </p:sp>
      <p:sp>
        <p:nvSpPr>
          <p:cNvPr id="4" name="Rectangle 3"/>
          <p:cNvSpPr/>
          <p:nvPr/>
        </p:nvSpPr>
        <p:spPr>
          <a:xfrm>
            <a:off x="838200" y="1859340"/>
            <a:ext cx="10515600" cy="3970318"/>
          </a:xfrm>
          <a:prstGeom prst="rect">
            <a:avLst/>
          </a:prstGeom>
        </p:spPr>
        <p:txBody>
          <a:bodyPr wrap="square">
            <a:spAutoFit/>
          </a:bodyPr>
          <a:lstStyle/>
          <a:p>
            <a:pPr algn="just"/>
            <a:r>
              <a:rPr lang="en-US" sz="2800" dirty="0">
                <a:solidFill>
                  <a:srgbClr val="FF0000"/>
                </a:solidFill>
              </a:rPr>
              <a:t>Antimuscarinic drugs </a:t>
            </a:r>
            <a:endParaRPr lang="en-US" sz="2800" dirty="0" smtClean="0">
              <a:solidFill>
                <a:srgbClr val="FF0000"/>
              </a:solidFill>
            </a:endParaRPr>
          </a:p>
          <a:p>
            <a:pPr algn="just"/>
            <a:r>
              <a:rPr lang="en-US" sz="2800" dirty="0"/>
              <a:t> These agents are a subtype of anticholinergic agents; they </a:t>
            </a:r>
            <a:r>
              <a:rPr lang="en-US" sz="2800" dirty="0">
                <a:solidFill>
                  <a:srgbClr val="FF0000"/>
                </a:solidFill>
              </a:rPr>
              <a:t>block muscarinic receptor stimulation </a:t>
            </a:r>
            <a:r>
              <a:rPr lang="en-US" sz="2800" dirty="0"/>
              <a:t>by acetylcholine and </a:t>
            </a:r>
            <a:r>
              <a:rPr lang="en-US" sz="2800" dirty="0">
                <a:solidFill>
                  <a:srgbClr val="FF0000"/>
                </a:solidFill>
              </a:rPr>
              <a:t>reduce smooth muscle contraction</a:t>
            </a:r>
            <a:r>
              <a:rPr lang="en-US" sz="2800" dirty="0"/>
              <a:t> of the bladder </a:t>
            </a:r>
            <a:r>
              <a:rPr lang="en-US" sz="2800" dirty="0" smtClean="0"/>
              <a:t>. </a:t>
            </a:r>
            <a:r>
              <a:rPr lang="en-US" sz="2800" dirty="0"/>
              <a:t>Such blockade during bladder storage results in increased bladder capacity and decreased urgency </a:t>
            </a:r>
            <a:r>
              <a:rPr lang="en-US" sz="2800" dirty="0" smtClean="0"/>
              <a:t>. </a:t>
            </a:r>
            <a:r>
              <a:rPr lang="en-US" sz="2800" dirty="0"/>
              <a:t>Advantages include common availability, low-cost generic options, short- and long-acting formulations, and potential for combination therapy with beta-3 adrenergic agonists, but these medications also more frequently cause side effects as well as impact cognition. </a:t>
            </a:r>
          </a:p>
        </p:txBody>
      </p:sp>
    </p:spTree>
    <p:extLst>
      <p:ext uri="{BB962C8B-B14F-4D97-AF65-F5344CB8AC3E}">
        <p14:creationId xmlns:p14="http://schemas.microsoft.com/office/powerpoint/2010/main" val="4176499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41</a:t>
            </a:fld>
            <a:endParaRPr lang="en-US"/>
          </a:p>
        </p:txBody>
      </p:sp>
      <p:sp>
        <p:nvSpPr>
          <p:cNvPr id="3" name="Rectangle 2"/>
          <p:cNvSpPr/>
          <p:nvPr/>
        </p:nvSpPr>
        <p:spPr>
          <a:xfrm>
            <a:off x="965826" y="1993037"/>
            <a:ext cx="10312400" cy="2246769"/>
          </a:xfrm>
          <a:prstGeom prst="rect">
            <a:avLst/>
          </a:prstGeom>
        </p:spPr>
        <p:txBody>
          <a:bodyPr wrap="square">
            <a:spAutoFit/>
          </a:bodyPr>
          <a:lstStyle/>
          <a:p>
            <a:pPr algn="just"/>
            <a:r>
              <a:rPr lang="en-US" sz="2800" dirty="0"/>
              <a:t>●Common adverse effects include dry mouth, dry eye, and constipation. Patients with cognitive impairment, and older adults in general, are at increased susceptibility to adverse drug reactions from anticholinergic medications, including possible increased risk of dementia, which are discussed below. </a:t>
            </a:r>
          </a:p>
        </p:txBody>
      </p:sp>
    </p:spTree>
    <p:extLst>
      <p:ext uri="{BB962C8B-B14F-4D97-AF65-F5344CB8AC3E}">
        <p14:creationId xmlns:p14="http://schemas.microsoft.com/office/powerpoint/2010/main" val="1505394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42</a:t>
            </a:fld>
            <a:endParaRPr lang="en-US"/>
          </a:p>
        </p:txBody>
      </p:sp>
      <p:sp>
        <p:nvSpPr>
          <p:cNvPr id="3" name="Rectangle 2"/>
          <p:cNvSpPr/>
          <p:nvPr/>
        </p:nvSpPr>
        <p:spPr>
          <a:xfrm>
            <a:off x="546100" y="1553339"/>
            <a:ext cx="10807700" cy="3539430"/>
          </a:xfrm>
          <a:prstGeom prst="rect">
            <a:avLst/>
          </a:prstGeom>
        </p:spPr>
        <p:txBody>
          <a:bodyPr wrap="square">
            <a:spAutoFit/>
          </a:bodyPr>
          <a:lstStyle/>
          <a:p>
            <a:pPr algn="just"/>
            <a:r>
              <a:rPr lang="en-US" sz="2800" dirty="0"/>
              <a:t>●</a:t>
            </a:r>
            <a:r>
              <a:rPr lang="en-US" sz="2800" b="1" dirty="0"/>
              <a:t>No or minimal improvement</a:t>
            </a:r>
            <a:r>
              <a:rPr lang="en-US" sz="2800" dirty="0"/>
              <a:t> – For those with inadequate response, we confirm adherence to behavioral, dietary, lifestyle, and medication dosing. Next, these patients may benefit from drug adjustment (dose or class) or combination pharmacotherapy (antimuscarinic plus beta-3 adrenergic agonist) </a:t>
            </a:r>
            <a:r>
              <a:rPr lang="en-US" sz="2800" dirty="0" smtClean="0"/>
              <a:t>. </a:t>
            </a:r>
            <a:r>
              <a:rPr lang="en-US" sz="2800" dirty="0"/>
              <a:t>If the patient has some improvement and is willing to give the initial drug choice more time and is tolerating the medication, we titrate the drug up to </a:t>
            </a:r>
            <a:r>
              <a:rPr lang="en-US" sz="2800" dirty="0">
                <a:solidFill>
                  <a:srgbClr val="FF0000"/>
                </a:solidFill>
              </a:rPr>
              <a:t>maximum tolerated dose before switching to another agent</a:t>
            </a:r>
            <a:r>
              <a:rPr lang="en-US" sz="2800" dirty="0"/>
              <a:t>. </a:t>
            </a:r>
          </a:p>
        </p:txBody>
      </p:sp>
    </p:spTree>
    <p:extLst>
      <p:ext uri="{BB962C8B-B14F-4D97-AF65-F5344CB8AC3E}">
        <p14:creationId xmlns:p14="http://schemas.microsoft.com/office/powerpoint/2010/main" val="1656961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43</a:t>
            </a:fld>
            <a:endParaRPr lang="en-US"/>
          </a:p>
        </p:txBody>
      </p:sp>
      <p:sp>
        <p:nvSpPr>
          <p:cNvPr id="3" name="Rectangle 2"/>
          <p:cNvSpPr/>
          <p:nvPr/>
        </p:nvSpPr>
        <p:spPr>
          <a:xfrm>
            <a:off x="431800" y="1225689"/>
            <a:ext cx="10922000" cy="5632311"/>
          </a:xfrm>
          <a:prstGeom prst="rect">
            <a:avLst/>
          </a:prstGeom>
        </p:spPr>
        <p:txBody>
          <a:bodyPr wrap="square">
            <a:spAutoFit/>
          </a:bodyPr>
          <a:lstStyle/>
          <a:p>
            <a:pPr algn="just"/>
            <a:r>
              <a:rPr lang="en-US" sz="2400" b="1" dirty="0"/>
              <a:t>Partial response</a:t>
            </a:r>
            <a:r>
              <a:rPr lang="en-US" sz="2400" dirty="0"/>
              <a:t> </a:t>
            </a:r>
            <a:endParaRPr lang="en-US" sz="2400" dirty="0" smtClean="0"/>
          </a:p>
          <a:p>
            <a:pPr algn="just"/>
            <a:r>
              <a:rPr lang="en-US" sz="2400" dirty="0" smtClean="0"/>
              <a:t> </a:t>
            </a:r>
            <a:r>
              <a:rPr lang="en-US" sz="2400" dirty="0"/>
              <a:t>For patients whose symptoms improve and who are tolerating the medication, we increase the medication dose and reassess in four to </a:t>
            </a:r>
            <a:r>
              <a:rPr lang="en-US" sz="2400" dirty="0">
                <a:solidFill>
                  <a:srgbClr val="FF0000"/>
                </a:solidFill>
              </a:rPr>
              <a:t>six additional weeks</a:t>
            </a:r>
            <a:r>
              <a:rPr lang="en-US" sz="2400" dirty="0"/>
              <a:t>. Dose increases can continue to the maximum </a:t>
            </a:r>
            <a:r>
              <a:rPr lang="en-US" sz="2400" dirty="0" smtClean="0"/>
              <a:t>. </a:t>
            </a:r>
            <a:r>
              <a:rPr lang="en-US" sz="2400" dirty="0"/>
              <a:t>Patients with partial response on maximum drug dose may benefit from combination treatment with a drug from the other class (antimuscarinic or beta-3 adrenergic agonist). Adverse effects with combination therapy are not anticipated to be additive, but supporting data are limited. An </a:t>
            </a:r>
            <a:r>
              <a:rPr lang="en-US" sz="2400" dirty="0">
                <a:solidFill>
                  <a:srgbClr val="FF0000"/>
                </a:solidFill>
              </a:rPr>
              <a:t>antimuscarinic</a:t>
            </a:r>
            <a:r>
              <a:rPr lang="en-US" sz="2400" dirty="0"/>
              <a:t> (</a:t>
            </a:r>
            <a:r>
              <a:rPr lang="en-US" sz="2400" dirty="0">
                <a:hlinkClick r:id="rId2"/>
              </a:rPr>
              <a:t>solifenacin</a:t>
            </a:r>
            <a:r>
              <a:rPr lang="en-US" sz="2400" dirty="0"/>
              <a:t> or </a:t>
            </a:r>
            <a:r>
              <a:rPr lang="en-US" sz="2400" dirty="0">
                <a:hlinkClick r:id="rId3"/>
              </a:rPr>
              <a:t>trospium</a:t>
            </a:r>
            <a:r>
              <a:rPr lang="en-US" sz="2400" dirty="0"/>
              <a:t>) and </a:t>
            </a:r>
            <a:r>
              <a:rPr lang="en-US" sz="2400" dirty="0">
                <a:hlinkClick r:id="rId4"/>
              </a:rPr>
              <a:t>mirabegron</a:t>
            </a:r>
            <a:r>
              <a:rPr lang="en-US" sz="2400" dirty="0"/>
              <a:t> are c</a:t>
            </a:r>
            <a:r>
              <a:rPr lang="en-US" sz="2400" dirty="0">
                <a:solidFill>
                  <a:srgbClr val="FF0000"/>
                </a:solidFill>
              </a:rPr>
              <a:t>ommonly used for combination therapy </a:t>
            </a:r>
            <a:r>
              <a:rPr lang="en-US" sz="2400" dirty="0" smtClean="0"/>
              <a:t>. </a:t>
            </a:r>
            <a:r>
              <a:rPr lang="en-US" sz="2400" dirty="0"/>
              <a:t>Dose increase and combination therapy are discussed in detail separately. </a:t>
            </a:r>
            <a:endParaRPr lang="en-US" sz="2400" dirty="0" smtClean="0"/>
          </a:p>
          <a:p>
            <a:pPr algn="just"/>
            <a:r>
              <a:rPr lang="en-US" sz="2400" dirty="0" smtClean="0"/>
              <a:t>●</a:t>
            </a:r>
            <a:r>
              <a:rPr lang="en-US" sz="2400" b="1" dirty="0"/>
              <a:t>Intolerable side effects</a:t>
            </a:r>
            <a:r>
              <a:rPr lang="en-US" sz="2400" dirty="0"/>
              <a:t> – Patients with </a:t>
            </a:r>
            <a:r>
              <a:rPr lang="en-US" sz="2400" dirty="0">
                <a:solidFill>
                  <a:srgbClr val="FF0000"/>
                </a:solidFill>
              </a:rPr>
              <a:t>intolerable side effects </a:t>
            </a:r>
            <a:r>
              <a:rPr lang="en-US" sz="2400" dirty="0"/>
              <a:t>are advised to </a:t>
            </a:r>
            <a:r>
              <a:rPr lang="en-US" sz="2400" dirty="0">
                <a:solidFill>
                  <a:srgbClr val="FF0000"/>
                </a:solidFill>
              </a:rPr>
              <a:t>stop the medication</a:t>
            </a:r>
            <a:r>
              <a:rPr lang="en-US" sz="2400" dirty="0"/>
              <a:t>. Those who have tried only one medication class are offered a trial of the alternate class. Individuals who have experienced intolerable side effects with both medication classes are offered advanced treatment including </a:t>
            </a:r>
            <a:r>
              <a:rPr lang="en-US" sz="2400" dirty="0">
                <a:solidFill>
                  <a:srgbClr val="FF0000"/>
                </a:solidFill>
              </a:rPr>
              <a:t>percutaneous tibial nerve stimulation</a:t>
            </a:r>
            <a:r>
              <a:rPr lang="en-US" sz="2400" dirty="0"/>
              <a:t> (</a:t>
            </a:r>
            <a:r>
              <a:rPr lang="en-US" sz="2400" dirty="0">
                <a:solidFill>
                  <a:schemeClr val="accent1">
                    <a:lumMod val="75000"/>
                  </a:schemeClr>
                </a:solidFill>
              </a:rPr>
              <a:t>PTNS</a:t>
            </a:r>
            <a:r>
              <a:rPr lang="en-US" sz="2400" dirty="0"/>
              <a:t>), </a:t>
            </a:r>
            <a:r>
              <a:rPr lang="en-US" sz="2400" dirty="0">
                <a:solidFill>
                  <a:srgbClr val="FF0000"/>
                </a:solidFill>
              </a:rPr>
              <a:t>botulinum</a:t>
            </a:r>
            <a:r>
              <a:rPr lang="en-US" sz="2400" dirty="0"/>
              <a:t> </a:t>
            </a:r>
            <a:r>
              <a:rPr lang="en-US" sz="2400" dirty="0">
                <a:solidFill>
                  <a:srgbClr val="FF0000"/>
                </a:solidFill>
              </a:rPr>
              <a:t>toxin</a:t>
            </a:r>
            <a:r>
              <a:rPr lang="en-US" sz="2400" dirty="0"/>
              <a:t>, or </a:t>
            </a:r>
            <a:r>
              <a:rPr lang="en-US" sz="2400" dirty="0">
                <a:solidFill>
                  <a:srgbClr val="FF0000"/>
                </a:solidFill>
              </a:rPr>
              <a:t>sacral nerve stimulation </a:t>
            </a:r>
            <a:r>
              <a:rPr lang="en-US" sz="2400" dirty="0"/>
              <a:t>(</a:t>
            </a:r>
            <a:r>
              <a:rPr lang="en-US" sz="2400" dirty="0">
                <a:solidFill>
                  <a:schemeClr val="accent1">
                    <a:lumMod val="75000"/>
                  </a:schemeClr>
                </a:solidFill>
              </a:rPr>
              <a:t>SNS</a:t>
            </a:r>
            <a:r>
              <a:rPr lang="en-US" sz="2400" dirty="0"/>
              <a:t>). </a:t>
            </a:r>
          </a:p>
        </p:txBody>
      </p:sp>
    </p:spTree>
    <p:extLst>
      <p:ext uri="{BB962C8B-B14F-4D97-AF65-F5344CB8AC3E}">
        <p14:creationId xmlns:p14="http://schemas.microsoft.com/office/powerpoint/2010/main" val="3384287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A144C-F96B-47DA-AC0A-86F40F7D9097}"/>
              </a:ext>
            </a:extLst>
          </p:cNvPr>
          <p:cNvSpPr>
            <a:spLocks noGrp="1"/>
          </p:cNvSpPr>
          <p:nvPr>
            <p:ph type="sldNum" sz="quarter" idx="12"/>
          </p:nvPr>
        </p:nvSpPr>
        <p:spPr/>
        <p:txBody>
          <a:bodyPr/>
          <a:lstStyle/>
          <a:p>
            <a:fld id="{E5A506EC-C385-41A2-B3BC-A43096D37220}" type="slidenum">
              <a:rPr lang="en-US" smtClean="0"/>
              <a:t>44</a:t>
            </a:fld>
            <a:endParaRPr lang="en-US"/>
          </a:p>
        </p:txBody>
      </p:sp>
      <p:pic>
        <p:nvPicPr>
          <p:cNvPr id="4" name="Picture 3">
            <a:extLst>
              <a:ext uri="{FF2B5EF4-FFF2-40B4-BE49-F238E27FC236}">
                <a16:creationId xmlns:a16="http://schemas.microsoft.com/office/drawing/2014/main" id="{307B7D1F-80B2-4AFE-97CB-7F5439F2A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423" y="0"/>
            <a:ext cx="8659546" cy="6858000"/>
          </a:xfrm>
          <a:prstGeom prst="rect">
            <a:avLst/>
          </a:prstGeom>
        </p:spPr>
      </p:pic>
      <p:sp>
        <p:nvSpPr>
          <p:cNvPr id="6" name="Rectangle 5">
            <a:extLst>
              <a:ext uri="{FF2B5EF4-FFF2-40B4-BE49-F238E27FC236}">
                <a16:creationId xmlns:a16="http://schemas.microsoft.com/office/drawing/2014/main" id="{DD71D3FF-0597-4285-8BF0-536FBF8209C5}"/>
              </a:ext>
            </a:extLst>
          </p:cNvPr>
          <p:cNvSpPr/>
          <p:nvPr/>
        </p:nvSpPr>
        <p:spPr>
          <a:xfrm rot="16200000">
            <a:off x="-1356334" y="2371176"/>
            <a:ext cx="466743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Anti Muscarinic</a:t>
            </a:r>
          </a:p>
        </p:txBody>
      </p:sp>
    </p:spTree>
    <p:extLst>
      <p:ext uri="{BB962C8B-B14F-4D97-AF65-F5344CB8AC3E}">
        <p14:creationId xmlns:p14="http://schemas.microsoft.com/office/powerpoint/2010/main" val="2621311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1C0D5B-2C60-4DE9-B58D-006899C7EC93}"/>
              </a:ext>
            </a:extLst>
          </p:cNvPr>
          <p:cNvSpPr>
            <a:spLocks noGrp="1"/>
          </p:cNvSpPr>
          <p:nvPr>
            <p:ph type="sldNum" sz="quarter" idx="12"/>
          </p:nvPr>
        </p:nvSpPr>
        <p:spPr/>
        <p:txBody>
          <a:bodyPr/>
          <a:lstStyle/>
          <a:p>
            <a:fld id="{E5A506EC-C385-41A2-B3BC-A43096D37220}" type="slidenum">
              <a:rPr lang="en-US" smtClean="0"/>
              <a:t>45</a:t>
            </a:fld>
            <a:endParaRPr lang="en-US" dirty="0"/>
          </a:p>
        </p:txBody>
      </p:sp>
      <p:pic>
        <p:nvPicPr>
          <p:cNvPr id="3" name="Picture 2"/>
          <p:cNvPicPr>
            <a:picLocks noChangeAspect="1"/>
          </p:cNvPicPr>
          <p:nvPr/>
        </p:nvPicPr>
        <p:blipFill rotWithShape="1">
          <a:blip r:embed="rId2"/>
          <a:srcRect l="1348" t="15886" r="6373" b="8724"/>
          <a:stretch/>
        </p:blipFill>
        <p:spPr>
          <a:xfrm>
            <a:off x="736600" y="0"/>
            <a:ext cx="10426700" cy="6814862"/>
          </a:xfrm>
          <a:prstGeom prst="rect">
            <a:avLst/>
          </a:prstGeom>
        </p:spPr>
      </p:pic>
    </p:spTree>
    <p:extLst>
      <p:ext uri="{BB962C8B-B14F-4D97-AF65-F5344CB8AC3E}">
        <p14:creationId xmlns:p14="http://schemas.microsoft.com/office/powerpoint/2010/main" val="3404517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46</a:t>
            </a:fld>
            <a:endParaRPr lang="en-US"/>
          </a:p>
        </p:txBody>
      </p:sp>
      <p:pic>
        <p:nvPicPr>
          <p:cNvPr id="3" name="Picture 2"/>
          <p:cNvPicPr>
            <a:picLocks noChangeAspect="1"/>
          </p:cNvPicPr>
          <p:nvPr/>
        </p:nvPicPr>
        <p:blipFill rotWithShape="1">
          <a:blip r:embed="rId2"/>
          <a:srcRect l="1042" t="16276" r="5937" b="21614"/>
          <a:stretch/>
        </p:blipFill>
        <p:spPr>
          <a:xfrm>
            <a:off x="406400" y="298450"/>
            <a:ext cx="11341100" cy="6057900"/>
          </a:xfrm>
          <a:prstGeom prst="rect">
            <a:avLst/>
          </a:prstGeom>
        </p:spPr>
      </p:pic>
    </p:spTree>
    <p:extLst>
      <p:ext uri="{BB962C8B-B14F-4D97-AF65-F5344CB8AC3E}">
        <p14:creationId xmlns:p14="http://schemas.microsoft.com/office/powerpoint/2010/main" val="712138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47</a:t>
            </a:fld>
            <a:endParaRPr lang="en-US"/>
          </a:p>
        </p:txBody>
      </p:sp>
      <p:pic>
        <p:nvPicPr>
          <p:cNvPr id="3" name="Picture 2"/>
          <p:cNvPicPr>
            <a:picLocks noChangeAspect="1"/>
          </p:cNvPicPr>
          <p:nvPr/>
        </p:nvPicPr>
        <p:blipFill rotWithShape="1">
          <a:blip r:embed="rId2"/>
          <a:srcRect l="1041" t="15755" r="5938" b="11718"/>
          <a:stretch/>
        </p:blipFill>
        <p:spPr>
          <a:xfrm>
            <a:off x="342900" y="43650"/>
            <a:ext cx="10706100" cy="6677825"/>
          </a:xfrm>
          <a:prstGeom prst="rect">
            <a:avLst/>
          </a:prstGeom>
        </p:spPr>
      </p:pic>
    </p:spTree>
    <p:extLst>
      <p:ext uri="{BB962C8B-B14F-4D97-AF65-F5344CB8AC3E}">
        <p14:creationId xmlns:p14="http://schemas.microsoft.com/office/powerpoint/2010/main" val="2379342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8C363-EB3B-4424-A3BB-A45C255E93C0}"/>
              </a:ext>
            </a:extLst>
          </p:cNvPr>
          <p:cNvSpPr>
            <a:spLocks noGrp="1"/>
          </p:cNvSpPr>
          <p:nvPr>
            <p:ph type="sldNum" sz="quarter" idx="12"/>
          </p:nvPr>
        </p:nvSpPr>
        <p:spPr/>
        <p:txBody>
          <a:bodyPr/>
          <a:lstStyle/>
          <a:p>
            <a:fld id="{E5A506EC-C385-41A2-B3BC-A43096D37220}" type="slidenum">
              <a:rPr lang="en-US" smtClean="0"/>
              <a:t>48</a:t>
            </a:fld>
            <a:endParaRPr lang="en-US" dirty="0"/>
          </a:p>
        </p:txBody>
      </p:sp>
      <p:pic>
        <p:nvPicPr>
          <p:cNvPr id="8194" name="Picture 2" descr="MOA for Combination Treatment | MYRBETRIQ® (mirabegron)">
            <a:extLst>
              <a:ext uri="{FF2B5EF4-FFF2-40B4-BE49-F238E27FC236}">
                <a16:creationId xmlns:a16="http://schemas.microsoft.com/office/drawing/2014/main" id="{F7695417-45C3-417E-9581-00FAFC2DF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634"/>
            <a:ext cx="8839200" cy="591391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00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5453FA-0E7B-477B-BAA1-1E60C5929206}"/>
              </a:ext>
            </a:extLst>
          </p:cNvPr>
          <p:cNvGraphicFramePr/>
          <p:nvPr>
            <p:extLst/>
          </p:nvPr>
        </p:nvGraphicFramePr>
        <p:xfrm>
          <a:off x="132202" y="286439"/>
          <a:ext cx="11743981" cy="5851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A48870A-D060-4622-B04A-0BB34ABB4CCF}"/>
              </a:ext>
            </a:extLst>
          </p:cNvPr>
          <p:cNvSpPr>
            <a:spLocks noGrp="1"/>
          </p:cNvSpPr>
          <p:nvPr>
            <p:ph type="sldNum" sz="quarter" idx="12"/>
          </p:nvPr>
        </p:nvSpPr>
        <p:spPr/>
        <p:txBody>
          <a:bodyPr/>
          <a:lstStyle/>
          <a:p>
            <a:fld id="{E5A506EC-C385-41A2-B3BC-A43096D37220}" type="slidenum">
              <a:rPr lang="en-US" smtClean="0"/>
              <a:t>49</a:t>
            </a:fld>
            <a:endParaRPr lang="en-US"/>
          </a:p>
        </p:txBody>
      </p:sp>
    </p:spTree>
    <p:extLst>
      <p:ext uri="{BB962C8B-B14F-4D97-AF65-F5344CB8AC3E}">
        <p14:creationId xmlns:p14="http://schemas.microsoft.com/office/powerpoint/2010/main" val="318048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graphicEl>
                                              <a:dgm id="{C148C2EF-1478-49BF-99C8-0536FF0CF495}"/>
                                            </p:graphicEl>
                                          </p:spTgt>
                                        </p:tgtEl>
                                        <p:attrNameLst>
                                          <p:attrName>style.visibility</p:attrName>
                                        </p:attrNameLst>
                                      </p:cBhvr>
                                      <p:to>
                                        <p:strVal val="visible"/>
                                      </p:to>
                                    </p:set>
                                    <p:animEffect transition="in" filter="circle(in)">
                                      <p:cBhvr>
                                        <p:cTn id="7" dur="2000"/>
                                        <p:tgtEl>
                                          <p:spTgt spid="2">
                                            <p:graphicEl>
                                              <a:dgm id="{C148C2EF-1478-49BF-99C8-0536FF0CF49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B97B2916-3C86-4D30-8A61-80AC18CC7999}"/>
                                            </p:graphicEl>
                                          </p:spTgt>
                                        </p:tgtEl>
                                        <p:attrNameLst>
                                          <p:attrName>style.visibility</p:attrName>
                                        </p:attrNameLst>
                                      </p:cBhvr>
                                      <p:to>
                                        <p:strVal val="visible"/>
                                      </p:to>
                                    </p:set>
                                    <p:animEffect transition="in" filter="circle(in)">
                                      <p:cBhvr>
                                        <p:cTn id="12" dur="2000"/>
                                        <p:tgtEl>
                                          <p:spTgt spid="2">
                                            <p:graphicEl>
                                              <a:dgm id="{B97B2916-3C86-4D30-8A61-80AC18CC7999}"/>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graphicEl>
                                              <a:dgm id="{CE8F8B70-F686-4F7A-9FFC-7493C78F9526}"/>
                                            </p:graphicEl>
                                          </p:spTgt>
                                        </p:tgtEl>
                                        <p:attrNameLst>
                                          <p:attrName>style.visibility</p:attrName>
                                        </p:attrNameLst>
                                      </p:cBhvr>
                                      <p:to>
                                        <p:strVal val="visible"/>
                                      </p:to>
                                    </p:set>
                                    <p:animEffect transition="in" filter="circle(in)">
                                      <p:cBhvr>
                                        <p:cTn id="15" dur="2000"/>
                                        <p:tgtEl>
                                          <p:spTgt spid="2">
                                            <p:graphicEl>
                                              <a:dgm id="{CE8F8B70-F686-4F7A-9FFC-7493C78F952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graphicEl>
                                              <a:dgm id="{91AFC70C-4190-4AB2-A954-9E8673C46335}"/>
                                            </p:graphicEl>
                                          </p:spTgt>
                                        </p:tgtEl>
                                        <p:attrNameLst>
                                          <p:attrName>style.visibility</p:attrName>
                                        </p:attrNameLst>
                                      </p:cBhvr>
                                      <p:to>
                                        <p:strVal val="visible"/>
                                      </p:to>
                                    </p:set>
                                    <p:animEffect transition="in" filter="circle(in)">
                                      <p:cBhvr>
                                        <p:cTn id="20" dur="2000"/>
                                        <p:tgtEl>
                                          <p:spTgt spid="2">
                                            <p:graphicEl>
                                              <a:dgm id="{91AFC70C-4190-4AB2-A954-9E8673C46335}"/>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graphicEl>
                                              <a:dgm id="{57F7E3D4-1092-4284-B847-DE4792CAFFC9}"/>
                                            </p:graphicEl>
                                          </p:spTgt>
                                        </p:tgtEl>
                                        <p:attrNameLst>
                                          <p:attrName>style.visibility</p:attrName>
                                        </p:attrNameLst>
                                      </p:cBhvr>
                                      <p:to>
                                        <p:strVal val="visible"/>
                                      </p:to>
                                    </p:set>
                                    <p:animEffect transition="in" filter="circle(in)">
                                      <p:cBhvr>
                                        <p:cTn id="23" dur="2000"/>
                                        <p:tgtEl>
                                          <p:spTgt spid="2">
                                            <p:graphicEl>
                                              <a:dgm id="{57F7E3D4-1092-4284-B847-DE4792CAFF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E8D769-EBBE-4A05-BEDD-5E6BEDF6E389}"/>
              </a:ext>
            </a:extLst>
          </p:cNvPr>
          <p:cNvPicPr>
            <a:picLocks noChangeAspect="1"/>
          </p:cNvPicPr>
          <p:nvPr/>
        </p:nvPicPr>
        <p:blipFill>
          <a:blip r:embed="rId3"/>
          <a:stretch>
            <a:fillRect/>
          </a:stretch>
        </p:blipFill>
        <p:spPr>
          <a:xfrm>
            <a:off x="746234" y="735724"/>
            <a:ext cx="10562897" cy="5822731"/>
          </a:xfrm>
          <a:prstGeom prst="rect">
            <a:avLst/>
          </a:prstGeom>
          <a:effectLst>
            <a:softEdge rad="317500"/>
          </a:effectLst>
        </p:spPr>
      </p:pic>
      <p:sp>
        <p:nvSpPr>
          <p:cNvPr id="3" name="Slide Number Placeholder 2">
            <a:extLst>
              <a:ext uri="{FF2B5EF4-FFF2-40B4-BE49-F238E27FC236}">
                <a16:creationId xmlns:a16="http://schemas.microsoft.com/office/drawing/2014/main" id="{751FE40D-30AB-4474-B342-366AC3BC4A98}"/>
              </a:ext>
            </a:extLst>
          </p:cNvPr>
          <p:cNvSpPr>
            <a:spLocks noGrp="1"/>
          </p:cNvSpPr>
          <p:nvPr>
            <p:ph type="sldNum" sz="quarter" idx="12"/>
          </p:nvPr>
        </p:nvSpPr>
        <p:spPr/>
        <p:txBody>
          <a:bodyPr/>
          <a:lstStyle/>
          <a:p>
            <a:fld id="{E5A506EC-C385-41A2-B3BC-A43096D37220}" type="slidenum">
              <a:rPr lang="en-US" smtClean="0"/>
              <a:t>5</a:t>
            </a:fld>
            <a:endParaRPr lang="en-US"/>
          </a:p>
        </p:txBody>
      </p:sp>
    </p:spTree>
    <p:extLst>
      <p:ext uri="{BB962C8B-B14F-4D97-AF65-F5344CB8AC3E}">
        <p14:creationId xmlns:p14="http://schemas.microsoft.com/office/powerpoint/2010/main" val="2029212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50</a:t>
            </a:fld>
            <a:endParaRPr lang="en-US"/>
          </a:p>
        </p:txBody>
      </p:sp>
      <p:pic>
        <p:nvPicPr>
          <p:cNvPr id="3" name="Picture 2"/>
          <p:cNvPicPr>
            <a:picLocks noChangeAspect="1"/>
          </p:cNvPicPr>
          <p:nvPr/>
        </p:nvPicPr>
        <p:blipFill rotWithShape="1">
          <a:blip r:embed="rId2"/>
          <a:srcRect l="939" t="16145" r="6042" b="13672"/>
          <a:stretch/>
        </p:blipFill>
        <p:spPr>
          <a:xfrm>
            <a:off x="431800" y="129137"/>
            <a:ext cx="10922000" cy="6592338"/>
          </a:xfrm>
          <a:prstGeom prst="rect">
            <a:avLst/>
          </a:prstGeom>
        </p:spPr>
      </p:pic>
    </p:spTree>
    <p:extLst>
      <p:ext uri="{BB962C8B-B14F-4D97-AF65-F5344CB8AC3E}">
        <p14:creationId xmlns:p14="http://schemas.microsoft.com/office/powerpoint/2010/main" val="845398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51</a:t>
            </a:fld>
            <a:endParaRPr lang="en-US"/>
          </a:p>
        </p:txBody>
      </p:sp>
      <p:pic>
        <p:nvPicPr>
          <p:cNvPr id="3" name="Picture 2"/>
          <p:cNvPicPr>
            <a:picLocks noChangeAspect="1"/>
          </p:cNvPicPr>
          <p:nvPr/>
        </p:nvPicPr>
        <p:blipFill rotWithShape="1">
          <a:blip r:embed="rId2"/>
          <a:srcRect l="1042" t="42579" r="5832" b="12760"/>
          <a:stretch/>
        </p:blipFill>
        <p:spPr>
          <a:xfrm>
            <a:off x="635000" y="660400"/>
            <a:ext cx="11353800" cy="5461000"/>
          </a:xfrm>
          <a:prstGeom prst="rect">
            <a:avLst/>
          </a:prstGeom>
          <a:effectLst>
            <a:softEdge rad="63500"/>
          </a:effectLst>
        </p:spPr>
      </p:pic>
    </p:spTree>
    <p:extLst>
      <p:ext uri="{BB962C8B-B14F-4D97-AF65-F5344CB8AC3E}">
        <p14:creationId xmlns:p14="http://schemas.microsoft.com/office/powerpoint/2010/main" val="3862531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52</a:t>
            </a:fld>
            <a:endParaRPr lang="en-US"/>
          </a:p>
        </p:txBody>
      </p:sp>
      <p:sp>
        <p:nvSpPr>
          <p:cNvPr id="3" name="Rectangle 2"/>
          <p:cNvSpPr/>
          <p:nvPr/>
        </p:nvSpPr>
        <p:spPr>
          <a:xfrm>
            <a:off x="863600" y="1720840"/>
            <a:ext cx="10490200" cy="4401205"/>
          </a:xfrm>
          <a:prstGeom prst="rect">
            <a:avLst/>
          </a:prstGeom>
        </p:spPr>
        <p:txBody>
          <a:bodyPr wrap="square">
            <a:spAutoFit/>
          </a:bodyPr>
          <a:lstStyle/>
          <a:p>
            <a:pPr algn="just"/>
            <a:r>
              <a:rPr lang="en-US" sz="2800" dirty="0" smtClean="0"/>
              <a:t>Patients </a:t>
            </a:r>
            <a:r>
              <a:rPr lang="en-US" sz="2800" dirty="0"/>
              <a:t>who have persistent urgency urinary incontinence or other irritative symptoms despite an adequate trial of initial treatments and pharmacotherapies, or who are unable to tolerate pharmacologic therapy, can be referred to a specialist to discuss further options for treatment </a:t>
            </a:r>
            <a:r>
              <a:rPr lang="en-US" sz="2800" dirty="0" smtClean="0"/>
              <a:t>. </a:t>
            </a:r>
            <a:r>
              <a:rPr lang="en-US" sz="2800" dirty="0"/>
              <a:t>In general, we try at least two pharmacotherapies prior to advanced therapies.</a:t>
            </a:r>
          </a:p>
          <a:p>
            <a:pPr algn="just"/>
            <a:r>
              <a:rPr lang="en-US" sz="2800" dirty="0"/>
              <a:t> Advanced therapies range from noninvasive office-based acupuncture-like nerve stimulation (PTNS) and office-based injections of botulinum toxin A to surgically implanted nerve stimulation devices (tibial nerve stimulation and SNM) </a:t>
            </a:r>
          </a:p>
        </p:txBody>
      </p:sp>
      <p:sp>
        <p:nvSpPr>
          <p:cNvPr id="4" name="Rectangle 3"/>
          <p:cNvSpPr/>
          <p:nvPr/>
        </p:nvSpPr>
        <p:spPr>
          <a:xfrm>
            <a:off x="863600" y="780534"/>
            <a:ext cx="7524047" cy="646331"/>
          </a:xfrm>
          <a:prstGeom prst="rect">
            <a:avLst/>
          </a:prstGeom>
        </p:spPr>
        <p:txBody>
          <a:bodyPr wrap="none">
            <a:spAutoFit/>
          </a:bodyPr>
          <a:lstStyle/>
          <a:p>
            <a:r>
              <a:rPr lang="en-US" sz="3600" b="1" dirty="0">
                <a:latin typeface="+mj-lt"/>
              </a:rPr>
              <a:t>PATIENTS WITH CONTINUED SYMPTOMS</a:t>
            </a:r>
            <a:endParaRPr lang="fa-IR" sz="3600" b="1" dirty="0">
              <a:latin typeface="+mj-lt"/>
            </a:endParaRPr>
          </a:p>
        </p:txBody>
      </p:sp>
    </p:spTree>
    <p:extLst>
      <p:ext uri="{BB962C8B-B14F-4D97-AF65-F5344CB8AC3E}">
        <p14:creationId xmlns:p14="http://schemas.microsoft.com/office/powerpoint/2010/main" val="3062243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53</a:t>
            </a:fld>
            <a:endParaRPr lang="en-US"/>
          </a:p>
        </p:txBody>
      </p:sp>
      <p:sp>
        <p:nvSpPr>
          <p:cNvPr id="3" name="Rectangle 2"/>
          <p:cNvSpPr/>
          <p:nvPr/>
        </p:nvSpPr>
        <p:spPr>
          <a:xfrm>
            <a:off x="431800" y="906601"/>
            <a:ext cx="10922000" cy="5632311"/>
          </a:xfrm>
          <a:prstGeom prst="rect">
            <a:avLst/>
          </a:prstGeom>
        </p:spPr>
        <p:txBody>
          <a:bodyPr wrap="square">
            <a:spAutoFit/>
          </a:bodyPr>
          <a:lstStyle/>
          <a:p>
            <a:pPr algn="just"/>
            <a:r>
              <a:rPr lang="en-US" sz="2400" dirty="0"/>
              <a:t>Selection of therapy — The selection of advanced therapy should be based on a detailed discussion with the patient regarding safety, efficacy, and time commitment as well as consideration of insurance coverage for the various approaches. In general, we promote the least invasive approaches to advanced therapy first unless patients have specific time or financial considerations. In the United States, this approach typically results in initial trial of PTNS or transcutaneous tibial nerve stimulation (TTNS), although European countries consider PTNS a first-line approach, on par with medication </a:t>
            </a:r>
            <a:r>
              <a:rPr lang="en-US" sz="2400" dirty="0" smtClean="0"/>
              <a:t>. </a:t>
            </a:r>
            <a:r>
              <a:rPr lang="en-US" sz="2400" dirty="0"/>
              <a:t>Individuals who are unsatisfied with the results of nerve stimulation or unable to undergo regular treatments are next offered either detrusor botulinum toxin injections or sacral nerve stimulation (SNS) </a:t>
            </a:r>
            <a:r>
              <a:rPr lang="en-US" sz="2400" dirty="0" smtClean="0"/>
              <a:t>. </a:t>
            </a:r>
            <a:r>
              <a:rPr lang="en-US" sz="2400" dirty="0"/>
              <a:t>Botulinum toxin injections are typically administered in the office with no surgical preparation or recovery time, last between 6 to 12 months, and have been shown to be more cost-effective than historic modes of SNS </a:t>
            </a:r>
            <a:r>
              <a:rPr lang="en-US" sz="2400" dirty="0" smtClean="0"/>
              <a:t>. </a:t>
            </a:r>
            <a:r>
              <a:rPr lang="en-US" sz="2400" dirty="0"/>
              <a:t>The advent of magnetic resonance imaging (MRI) compatible and rechargeable implanted programmable devices may result in improved cost-effectiveness of modern SNS implants; however, data are lacking.</a:t>
            </a:r>
            <a:endParaRPr lang="fa-IR" sz="2400" dirty="0"/>
          </a:p>
        </p:txBody>
      </p:sp>
    </p:spTree>
    <p:extLst>
      <p:ext uri="{BB962C8B-B14F-4D97-AF65-F5344CB8AC3E}">
        <p14:creationId xmlns:p14="http://schemas.microsoft.com/office/powerpoint/2010/main" val="3163089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54</a:t>
            </a:fld>
            <a:endParaRPr lang="en-US"/>
          </a:p>
        </p:txBody>
      </p:sp>
      <p:sp>
        <p:nvSpPr>
          <p:cNvPr id="3" name="Rectangle 2"/>
          <p:cNvSpPr/>
          <p:nvPr/>
        </p:nvSpPr>
        <p:spPr>
          <a:xfrm>
            <a:off x="1066202" y="536407"/>
            <a:ext cx="7684098" cy="1323439"/>
          </a:xfrm>
          <a:prstGeom prst="rect">
            <a:avLst/>
          </a:prstGeom>
        </p:spPr>
        <p:txBody>
          <a:bodyPr wrap="square">
            <a:spAutoFit/>
          </a:bodyPr>
          <a:lstStyle/>
          <a:p>
            <a:r>
              <a:rPr lang="en-US" sz="4000" dirty="0"/>
              <a:t>Tibial nerve </a:t>
            </a:r>
            <a:r>
              <a:rPr lang="en-US" sz="4000" dirty="0" smtClean="0"/>
              <a:t>stimulation</a:t>
            </a:r>
          </a:p>
          <a:p>
            <a:r>
              <a:rPr lang="en-US" sz="4000" dirty="0"/>
              <a:t>Treatment</a:t>
            </a:r>
            <a:r>
              <a:rPr lang="en-US" sz="4000" b="1" dirty="0"/>
              <a:t> </a:t>
            </a:r>
            <a:r>
              <a:rPr lang="en-US" sz="4000" dirty="0" smtClean="0"/>
              <a:t>options</a:t>
            </a:r>
            <a:endParaRPr lang="fa-IR" sz="4000" dirty="0"/>
          </a:p>
        </p:txBody>
      </p:sp>
      <p:sp>
        <p:nvSpPr>
          <p:cNvPr id="4" name="Rectangle 3"/>
          <p:cNvSpPr/>
          <p:nvPr/>
        </p:nvSpPr>
        <p:spPr>
          <a:xfrm>
            <a:off x="495300" y="1859846"/>
            <a:ext cx="11252200" cy="3785652"/>
          </a:xfrm>
          <a:prstGeom prst="rect">
            <a:avLst/>
          </a:prstGeom>
        </p:spPr>
        <p:txBody>
          <a:bodyPr wrap="square">
            <a:spAutoFit/>
          </a:bodyPr>
          <a:lstStyle/>
          <a:p>
            <a:pPr algn="just"/>
            <a:r>
              <a:rPr lang="en-US" sz="2000" dirty="0" smtClean="0"/>
              <a:t>•</a:t>
            </a:r>
            <a:r>
              <a:rPr lang="en-US" sz="2000" b="1" dirty="0"/>
              <a:t>Percutaneous stimulation of the tibial nerve</a:t>
            </a:r>
            <a:r>
              <a:rPr lang="en-US" sz="2000" dirty="0"/>
              <a:t> – PTNS, one type of electrical stimulation therapy, benefits some patients with detrusor overactivity and may be more effective than antimuscarinic drugs at reducing the number of urgency incontinence episodes </a:t>
            </a:r>
            <a:r>
              <a:rPr lang="en-US" sz="2000" dirty="0" smtClean="0"/>
              <a:t>. </a:t>
            </a:r>
            <a:r>
              <a:rPr lang="en-US" sz="2000" dirty="0"/>
              <a:t>In an office setting, a clinician (nurse or physician) places an acupuncture-like needle medially behind the ankle and administers mild electrical stimulation for 30 minutes. These sessions occur once a week for 12 weeks followed by maintenance therapy of approximately once a month if the patient desires. Optimal duration of treatment and timing of maintenance therapy has not been established. An observational study of 470 women undergoing PTNS reported 71 percent of patients completed all 12 weeks of treatment; of those, 30 percent achieved success by eight weeks and 41 percent achieved success by 12 weeks based on global impression of improvement and 10 point or more improvement in OAB questionnaire short-form scores </a:t>
            </a:r>
            <a:r>
              <a:rPr lang="en-US" sz="2000" dirty="0" smtClean="0"/>
              <a:t>. </a:t>
            </a:r>
            <a:r>
              <a:rPr lang="en-US" sz="2000" dirty="0"/>
              <a:t>For individuals who receive peak effect prior to 12 weeks of completed PTNS sessions, it is not known if maintenance therapy started earlier than 12 weeks is as effective as if started after the anticipated 12 weeks.</a:t>
            </a:r>
          </a:p>
        </p:txBody>
      </p:sp>
    </p:spTree>
    <p:extLst>
      <p:ext uri="{BB962C8B-B14F-4D97-AF65-F5344CB8AC3E}">
        <p14:creationId xmlns:p14="http://schemas.microsoft.com/office/powerpoint/2010/main" val="1950946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55</a:t>
            </a:fld>
            <a:endParaRPr lang="en-US"/>
          </a:p>
        </p:txBody>
      </p:sp>
      <p:sp>
        <p:nvSpPr>
          <p:cNvPr id="3" name="Rectangle 2"/>
          <p:cNvSpPr/>
          <p:nvPr/>
        </p:nvSpPr>
        <p:spPr>
          <a:xfrm>
            <a:off x="951902" y="605394"/>
            <a:ext cx="8903298" cy="1323439"/>
          </a:xfrm>
          <a:prstGeom prst="rect">
            <a:avLst/>
          </a:prstGeom>
        </p:spPr>
        <p:txBody>
          <a:bodyPr wrap="square">
            <a:spAutoFit/>
          </a:bodyPr>
          <a:lstStyle/>
          <a:p>
            <a:r>
              <a:rPr lang="en-US" sz="4000" dirty="0"/>
              <a:t>Tibial nerve </a:t>
            </a:r>
            <a:r>
              <a:rPr lang="en-US" sz="4000" dirty="0" smtClean="0"/>
              <a:t>stimulation</a:t>
            </a:r>
          </a:p>
          <a:p>
            <a:r>
              <a:rPr lang="en-US" sz="4000" dirty="0"/>
              <a:t>Treatment</a:t>
            </a:r>
            <a:r>
              <a:rPr lang="en-US" sz="4000" b="1" dirty="0"/>
              <a:t> </a:t>
            </a:r>
            <a:r>
              <a:rPr lang="en-US" sz="4000" dirty="0" smtClean="0"/>
              <a:t>options</a:t>
            </a:r>
            <a:endParaRPr lang="fa-IR" sz="4000" dirty="0"/>
          </a:p>
        </p:txBody>
      </p:sp>
      <p:sp>
        <p:nvSpPr>
          <p:cNvPr id="4" name="Rectangle 3"/>
          <p:cNvSpPr/>
          <p:nvPr/>
        </p:nvSpPr>
        <p:spPr>
          <a:xfrm>
            <a:off x="723302" y="2136339"/>
            <a:ext cx="10630498" cy="3539430"/>
          </a:xfrm>
          <a:prstGeom prst="rect">
            <a:avLst/>
          </a:prstGeom>
        </p:spPr>
        <p:txBody>
          <a:bodyPr wrap="square">
            <a:spAutoFit/>
          </a:bodyPr>
          <a:lstStyle/>
          <a:p>
            <a:pPr algn="just"/>
            <a:r>
              <a:rPr lang="en-US" sz="2800" b="1" dirty="0"/>
              <a:t>Transcutaneous tibial nerve stimulation </a:t>
            </a:r>
            <a:r>
              <a:rPr lang="en-US" sz="2800" dirty="0"/>
              <a:t>– TTNS, a variant of PTNS, may be offered to patients who are unable to attend in-office sessions </a:t>
            </a:r>
            <a:r>
              <a:rPr lang="en-US" sz="2800" dirty="0" smtClean="0"/>
              <a:t>. </a:t>
            </a:r>
            <a:r>
              <a:rPr lang="en-US" sz="2800" dirty="0"/>
              <a:t>We believe TTNS offers a low-cost, convenient option for patients who are unwilling or unable to attend frequent office visits. Comparative efficacy to sham or other tibial nerve stimulation procedures are limited; however, risks and costs are relatively low. Thus, we offer this therapy for patients particularly if they are unwilling or unable to attend in-person PTNS sessions. </a:t>
            </a:r>
            <a:endParaRPr lang="fa-IR" sz="2800" dirty="0"/>
          </a:p>
        </p:txBody>
      </p:sp>
    </p:spTree>
    <p:extLst>
      <p:ext uri="{BB962C8B-B14F-4D97-AF65-F5344CB8AC3E}">
        <p14:creationId xmlns:p14="http://schemas.microsoft.com/office/powerpoint/2010/main" val="2174280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56</a:t>
            </a:fld>
            <a:endParaRPr lang="en-US"/>
          </a:p>
        </p:txBody>
      </p:sp>
      <p:sp>
        <p:nvSpPr>
          <p:cNvPr id="3" name="Rectangle 2"/>
          <p:cNvSpPr/>
          <p:nvPr/>
        </p:nvSpPr>
        <p:spPr>
          <a:xfrm>
            <a:off x="355600" y="2000746"/>
            <a:ext cx="11595100" cy="2308324"/>
          </a:xfrm>
          <a:prstGeom prst="rect">
            <a:avLst/>
          </a:prstGeom>
        </p:spPr>
        <p:txBody>
          <a:bodyPr wrap="square">
            <a:spAutoFit/>
          </a:bodyPr>
          <a:lstStyle/>
          <a:p>
            <a:pPr algn="just"/>
            <a:r>
              <a:rPr lang="en-US" sz="2400" b="1" dirty="0"/>
              <a:t>Implantable tibial nerve stimulator</a:t>
            </a:r>
            <a:r>
              <a:rPr lang="en-US" sz="2400" dirty="0"/>
              <a:t> </a:t>
            </a:r>
            <a:endParaRPr lang="en-US" sz="2400" dirty="0" smtClean="0"/>
          </a:p>
          <a:p>
            <a:pPr algn="just"/>
            <a:r>
              <a:rPr lang="en-US" sz="2400" dirty="0" smtClean="0"/>
              <a:t> </a:t>
            </a:r>
            <a:r>
              <a:rPr lang="en-US" sz="2400" dirty="0"/>
              <a:t>Implantable wireless neurostimulation devices (eCoin Valencia Technologies and Revi Blue Wind Medical) are currently available for treatment of urgency urinary incontinence, with or without urinary urgency symptoms </a:t>
            </a:r>
            <a:r>
              <a:rPr lang="en-US" sz="2400" dirty="0" smtClean="0"/>
              <a:t>. </a:t>
            </a:r>
            <a:r>
              <a:rPr lang="en-US" sz="2400" dirty="0"/>
              <a:t>The device is surgically implanted near the posterior tibial nerve as an office procedure and is stimulated intrinsically as a battery (eCoin) or externally (Revi). </a:t>
            </a:r>
            <a:endParaRPr lang="fa-IR" sz="2400" dirty="0"/>
          </a:p>
        </p:txBody>
      </p:sp>
    </p:spTree>
    <p:extLst>
      <p:ext uri="{BB962C8B-B14F-4D97-AF65-F5344CB8AC3E}">
        <p14:creationId xmlns:p14="http://schemas.microsoft.com/office/powerpoint/2010/main" val="1166137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57</a:t>
            </a:fld>
            <a:endParaRPr lang="en-US"/>
          </a:p>
        </p:txBody>
      </p:sp>
      <p:sp>
        <p:nvSpPr>
          <p:cNvPr id="3" name="Rectangle 2"/>
          <p:cNvSpPr/>
          <p:nvPr/>
        </p:nvSpPr>
        <p:spPr>
          <a:xfrm>
            <a:off x="483226" y="733246"/>
            <a:ext cx="10934700" cy="4524315"/>
          </a:xfrm>
          <a:prstGeom prst="rect">
            <a:avLst/>
          </a:prstGeom>
        </p:spPr>
        <p:txBody>
          <a:bodyPr wrap="square">
            <a:spAutoFit/>
          </a:bodyPr>
          <a:lstStyle/>
          <a:p>
            <a:pPr algn="just"/>
            <a:r>
              <a:rPr lang="en-US" sz="2400" dirty="0"/>
              <a:t>The eCoin device, once programmed does not require routine office visits or patient activation of the device to control the stimulation. The Revi implant device is smaller than the eCoin and has no battery. The wearable unit uses magnetic coupling to transmit energy to the implant, which generates electrical pulses to stimulate the tibial nerve, but requires the patient to initiate the therapy or attend office visits to activate the device. Open labeled, single-assignment, industry-sponsored trials demonstrate improvements in urgency urinary incontinence episodes, urgency urinary symptoms, and quality of life in both male and female patients ; however, device-related adverse events are common. . Cost-effectiveness of these devices compared to other advanced therapies will help inform the role of implanted tibial nerve stimulation. From a practical standpoint, patients with severe lower extremity edema, neuropathy, or peripheral vascular disorders may not be ideal.</a:t>
            </a:r>
            <a:endParaRPr lang="fa-IR" sz="2400" dirty="0"/>
          </a:p>
        </p:txBody>
      </p:sp>
    </p:spTree>
    <p:extLst>
      <p:ext uri="{BB962C8B-B14F-4D97-AF65-F5344CB8AC3E}">
        <p14:creationId xmlns:p14="http://schemas.microsoft.com/office/powerpoint/2010/main" val="3864791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834" y="0"/>
            <a:ext cx="5413766" cy="6858000"/>
          </a:xfrm>
          <a:prstGeom prst="rect">
            <a:avLst/>
          </a:prstGeom>
          <a:effectLst>
            <a:softEdge rad="317500"/>
          </a:effectLst>
        </p:spPr>
      </p:pic>
    </p:spTree>
    <p:extLst>
      <p:ext uri="{BB962C8B-B14F-4D97-AF65-F5344CB8AC3E}">
        <p14:creationId xmlns:p14="http://schemas.microsoft.com/office/powerpoint/2010/main" val="3777190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59</a:t>
            </a:fld>
            <a:endParaRPr lang="en-US"/>
          </a:p>
        </p:txBody>
      </p:sp>
      <p:pic>
        <p:nvPicPr>
          <p:cNvPr id="3" name="Picture 2"/>
          <p:cNvPicPr>
            <a:picLocks noChangeAspect="1"/>
          </p:cNvPicPr>
          <p:nvPr/>
        </p:nvPicPr>
        <p:blipFill rotWithShape="1">
          <a:blip r:embed="rId2"/>
          <a:srcRect l="16875" t="16797" r="21042" b="24479"/>
          <a:stretch/>
        </p:blipFill>
        <p:spPr>
          <a:xfrm>
            <a:off x="2120900" y="495300"/>
            <a:ext cx="7569200" cy="5727700"/>
          </a:xfrm>
          <a:prstGeom prst="rect">
            <a:avLst/>
          </a:prstGeom>
          <a:effectLst>
            <a:softEdge rad="317500"/>
          </a:effectLst>
        </p:spPr>
      </p:pic>
    </p:spTree>
    <p:extLst>
      <p:ext uri="{BB962C8B-B14F-4D97-AF65-F5344CB8AC3E}">
        <p14:creationId xmlns:p14="http://schemas.microsoft.com/office/powerpoint/2010/main" val="426583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41300"/>
            <a:ext cx="10364451" cy="1596177"/>
          </a:xfrm>
        </p:spPr>
        <p:txBody>
          <a:bodyPr>
            <a:normAutofit/>
          </a:bodyPr>
          <a:lstStyle/>
          <a:p>
            <a:pPr algn="l"/>
            <a:r>
              <a:rPr lang="en-US" sz="4400" b="1" dirty="0">
                <a:cs typeface="B Nazanin" panose="00000400000000000000" pitchFamily="2" charset="-78"/>
              </a:rPr>
              <a:t>Prior to initiating </a:t>
            </a:r>
            <a:r>
              <a:rPr lang="en-US" sz="4400" b="1" dirty="0" smtClean="0">
                <a:cs typeface="B Nazanin" panose="00000400000000000000" pitchFamily="2" charset="-78"/>
              </a:rPr>
              <a:t>treatment</a:t>
            </a:r>
            <a:endParaRPr lang="fa-IR" sz="4400" dirty="0">
              <a:cs typeface="B Nazanin" panose="00000400000000000000" pitchFamily="2" charset="-78"/>
            </a:endParaRPr>
          </a:p>
        </p:txBody>
      </p:sp>
      <p:sp>
        <p:nvSpPr>
          <p:cNvPr id="3" name="Content Placeholder 2"/>
          <p:cNvSpPr>
            <a:spLocks noGrp="1"/>
          </p:cNvSpPr>
          <p:nvPr>
            <p:ph idx="1"/>
          </p:nvPr>
        </p:nvSpPr>
        <p:spPr>
          <a:xfrm>
            <a:off x="913774" y="1630492"/>
            <a:ext cx="10744826" cy="3424107"/>
          </a:xfrm>
        </p:spPr>
        <p:txBody>
          <a:bodyPr>
            <a:noAutofit/>
          </a:bodyPr>
          <a:lstStyle/>
          <a:p>
            <a:pPr algn="just" rtl="0"/>
            <a:r>
              <a:rPr lang="en-US" sz="2400" b="1" dirty="0"/>
              <a:t>Identify indications for referral</a:t>
            </a:r>
            <a:r>
              <a:rPr lang="en-US" sz="2400" dirty="0"/>
              <a:t> </a:t>
            </a:r>
            <a:r>
              <a:rPr lang="fa-IR" sz="2400" dirty="0"/>
              <a:t>:</a:t>
            </a:r>
          </a:p>
          <a:p>
            <a:pPr algn="just" rtl="0"/>
            <a:r>
              <a:rPr lang="en-US" sz="2400" dirty="0"/>
              <a:t>the sudden onset of</a:t>
            </a:r>
            <a:r>
              <a:rPr lang="fa-IR" sz="2400" dirty="0"/>
              <a:t> </a:t>
            </a:r>
            <a:r>
              <a:rPr lang="en-US" sz="2400" dirty="0"/>
              <a:t>incontinence(particularly with additional neurologic symptoms) </a:t>
            </a:r>
          </a:p>
          <a:p>
            <a:pPr algn="just" rtl="0"/>
            <a:r>
              <a:rPr lang="en-US" sz="2400" dirty="0"/>
              <a:t>presence of associated abdominal/pelvic pain</a:t>
            </a:r>
          </a:p>
          <a:p>
            <a:pPr algn="just" rtl="0"/>
            <a:r>
              <a:rPr lang="en-US" sz="2400" dirty="0"/>
              <a:t>gross or microscopic hematuria in the absence of urinary tract infection</a:t>
            </a:r>
          </a:p>
          <a:p>
            <a:pPr algn="just" rtl="0"/>
            <a:r>
              <a:rPr lang="en-US" sz="2400" dirty="0"/>
              <a:t>culture-documented recurrent urinary tract infections</a:t>
            </a:r>
          </a:p>
          <a:p>
            <a:pPr algn="just" rtl="0"/>
            <a:endParaRPr lang="fa-IR" sz="2400" dirty="0"/>
          </a:p>
        </p:txBody>
      </p:sp>
    </p:spTree>
    <p:extLst>
      <p:ext uri="{BB962C8B-B14F-4D97-AF65-F5344CB8AC3E}">
        <p14:creationId xmlns:p14="http://schemas.microsoft.com/office/powerpoint/2010/main" val="4277071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60</a:t>
            </a:fld>
            <a:endParaRPr lang="en-US"/>
          </a:p>
        </p:txBody>
      </p:sp>
      <p:sp>
        <p:nvSpPr>
          <p:cNvPr id="3" name="Rectangle 2"/>
          <p:cNvSpPr/>
          <p:nvPr/>
        </p:nvSpPr>
        <p:spPr>
          <a:xfrm>
            <a:off x="457200" y="1832035"/>
            <a:ext cx="11099800" cy="4524315"/>
          </a:xfrm>
          <a:prstGeom prst="rect">
            <a:avLst/>
          </a:prstGeom>
        </p:spPr>
        <p:txBody>
          <a:bodyPr wrap="square">
            <a:spAutoFit/>
          </a:bodyPr>
          <a:lstStyle/>
          <a:p>
            <a:pPr algn="just"/>
            <a:r>
              <a:rPr lang="en-US" sz="2400" dirty="0"/>
              <a:t> — For patients with urgency or urgency-predominant mixed incontinence who do not respond to, or cannot tolerate pharmacotherapy, injection of botulinum toxin into the detrusor muscle is an option </a:t>
            </a:r>
            <a:r>
              <a:rPr lang="en-US" sz="2400" dirty="0" smtClean="0"/>
              <a:t>These </a:t>
            </a:r>
            <a:r>
              <a:rPr lang="en-US" sz="2400" dirty="0"/>
              <a:t>injections are typically performed under local anesthesia in the office setting and do not require significant preparation or recovery. Onset of action occurs in approximately two weeks and duration of effect is reported between 3 and 12 months. In our practice, most patients require repeat injections every 9 to 12 months and patients can receive up to a total of 400 units in a year. Due to the known risk of transient urinary retention with botulinum toxin therapy, we generally avoid this therapy in patients with a history of urinary retention unless they are willing to learn self-catheterization. Botulinum toxin injection is also associated with increased rate of urinary tract infection and thus patients with recurrent urinary tract infections may not be optimal candidates. </a:t>
            </a:r>
            <a:endParaRPr lang="fa-IR" sz="2400" dirty="0"/>
          </a:p>
        </p:txBody>
      </p:sp>
      <p:sp>
        <p:nvSpPr>
          <p:cNvPr id="4" name="Rectangle 3"/>
          <p:cNvSpPr/>
          <p:nvPr/>
        </p:nvSpPr>
        <p:spPr>
          <a:xfrm>
            <a:off x="834823" y="742434"/>
            <a:ext cx="3715569" cy="769441"/>
          </a:xfrm>
          <a:prstGeom prst="rect">
            <a:avLst/>
          </a:prstGeom>
        </p:spPr>
        <p:txBody>
          <a:bodyPr wrap="none">
            <a:spAutoFit/>
          </a:bodyPr>
          <a:lstStyle/>
          <a:p>
            <a:r>
              <a:rPr lang="en-US" sz="4400" b="1" dirty="0">
                <a:latin typeface="+mj-lt"/>
              </a:rPr>
              <a:t>Botulinum toxin</a:t>
            </a:r>
            <a:endParaRPr lang="fa-IR" sz="4400" b="1" dirty="0">
              <a:latin typeface="+mj-lt"/>
            </a:endParaRPr>
          </a:p>
        </p:txBody>
      </p:sp>
    </p:spTree>
    <p:extLst>
      <p:ext uri="{BB962C8B-B14F-4D97-AF65-F5344CB8AC3E}">
        <p14:creationId xmlns:p14="http://schemas.microsoft.com/office/powerpoint/2010/main" val="1176266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A506EC-C385-41A2-B3BC-A43096D37220}" type="slidenum">
              <a:rPr lang="en-US" smtClean="0"/>
              <a:t>61</a:t>
            </a:fld>
            <a:endParaRPr lang="en-US"/>
          </a:p>
        </p:txBody>
      </p:sp>
      <p:sp>
        <p:nvSpPr>
          <p:cNvPr id="3" name="Rectangle 2"/>
          <p:cNvSpPr/>
          <p:nvPr/>
        </p:nvSpPr>
        <p:spPr>
          <a:xfrm>
            <a:off x="520700" y="2398236"/>
            <a:ext cx="10833100" cy="2554545"/>
          </a:xfrm>
          <a:prstGeom prst="rect">
            <a:avLst/>
          </a:prstGeom>
        </p:spPr>
        <p:txBody>
          <a:bodyPr wrap="square">
            <a:spAutoFit/>
          </a:bodyPr>
          <a:lstStyle/>
          <a:p>
            <a:pPr algn="just"/>
            <a:r>
              <a:rPr lang="en-US" sz="3200" dirty="0"/>
              <a:t>Sacral nerve stimulation — Sacral nerve stimulation (SNS), also known as sacral neuromodulation (SNM), is a minimally invasive surgical electrical stimulation option to treat OAB symptoms that is offered to patients whose symptoms do not respond to initial interventions and pharmacotherapy </a:t>
            </a:r>
            <a:r>
              <a:rPr lang="en-US" sz="3200" dirty="0" smtClean="0"/>
              <a:t>.</a:t>
            </a:r>
            <a:endParaRPr lang="fa-IR" sz="3200" dirty="0"/>
          </a:p>
        </p:txBody>
      </p:sp>
    </p:spTree>
    <p:extLst>
      <p:ext uri="{BB962C8B-B14F-4D97-AF65-F5344CB8AC3E}">
        <p14:creationId xmlns:p14="http://schemas.microsoft.com/office/powerpoint/2010/main" val="2687279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824DAAF-23D2-4DB1-B300-1360AE66971F}"/>
              </a:ext>
            </a:extLst>
          </p:cNvPr>
          <p:cNvGraphicFramePr/>
          <p:nvPr>
            <p:extLst>
              <p:ext uri="{D42A27DB-BD31-4B8C-83A1-F6EECF244321}">
                <p14:modId xmlns:p14="http://schemas.microsoft.com/office/powerpoint/2010/main" val="3860213137"/>
              </p:ext>
            </p:extLst>
          </p:nvPr>
        </p:nvGraphicFramePr>
        <p:xfrm>
          <a:off x="977900" y="719666"/>
          <a:ext cx="91821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E00D341-5DB1-49B5-A813-93CA442A885A}"/>
              </a:ext>
            </a:extLst>
          </p:cNvPr>
          <p:cNvSpPr>
            <a:spLocks noGrp="1"/>
          </p:cNvSpPr>
          <p:nvPr>
            <p:ph type="sldNum" sz="quarter" idx="12"/>
          </p:nvPr>
        </p:nvSpPr>
        <p:spPr/>
        <p:txBody>
          <a:bodyPr/>
          <a:lstStyle/>
          <a:p>
            <a:fld id="{E5A506EC-C385-41A2-B3BC-A43096D37220}" type="slidenum">
              <a:rPr lang="en-US" smtClean="0"/>
              <a:t>62</a:t>
            </a:fld>
            <a:endParaRPr lang="en-US"/>
          </a:p>
        </p:txBody>
      </p:sp>
    </p:spTree>
    <p:extLst>
      <p:ext uri="{BB962C8B-B14F-4D97-AF65-F5344CB8AC3E}">
        <p14:creationId xmlns:p14="http://schemas.microsoft.com/office/powerpoint/2010/main" val="24799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26E8A5F-C290-487C-A2AA-7DDE7AC7BC34}"/>
                                            </p:graphicEl>
                                          </p:spTgt>
                                        </p:tgtEl>
                                        <p:attrNameLst>
                                          <p:attrName>style.visibility</p:attrName>
                                        </p:attrNameLst>
                                      </p:cBhvr>
                                      <p:to>
                                        <p:strVal val="visible"/>
                                      </p:to>
                                    </p:set>
                                    <p:anim calcmode="lin" valueType="num">
                                      <p:cBhvr additive="base">
                                        <p:cTn id="7" dur="500" fill="hold"/>
                                        <p:tgtEl>
                                          <p:spTgt spid="2">
                                            <p:graphicEl>
                                              <a:dgm id="{526E8A5F-C290-487C-A2AA-7DDE7AC7BC3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26E8A5F-C290-487C-A2AA-7DDE7AC7BC3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3A01E602-3F50-4C60-96B9-D172364A26A2}"/>
                                            </p:graphicEl>
                                          </p:spTgt>
                                        </p:tgtEl>
                                        <p:attrNameLst>
                                          <p:attrName>style.visibility</p:attrName>
                                        </p:attrNameLst>
                                      </p:cBhvr>
                                      <p:to>
                                        <p:strVal val="visible"/>
                                      </p:to>
                                    </p:set>
                                    <p:anim calcmode="lin" valueType="num">
                                      <p:cBhvr additive="base">
                                        <p:cTn id="13" dur="500" fill="hold"/>
                                        <p:tgtEl>
                                          <p:spTgt spid="2">
                                            <p:graphicEl>
                                              <a:dgm id="{3A01E602-3F50-4C60-96B9-D172364A26A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3A01E602-3F50-4C60-96B9-D172364A26A2}"/>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FBBD5649-B18D-4CE3-AAB3-70A663F85F2D}"/>
                                            </p:graphicEl>
                                          </p:spTgt>
                                        </p:tgtEl>
                                        <p:attrNameLst>
                                          <p:attrName>style.visibility</p:attrName>
                                        </p:attrNameLst>
                                      </p:cBhvr>
                                      <p:to>
                                        <p:strVal val="visible"/>
                                      </p:to>
                                    </p:set>
                                    <p:anim calcmode="lin" valueType="num">
                                      <p:cBhvr additive="base">
                                        <p:cTn id="17" dur="500" fill="hold"/>
                                        <p:tgtEl>
                                          <p:spTgt spid="2">
                                            <p:graphicEl>
                                              <a:dgm id="{FBBD5649-B18D-4CE3-AAB3-70A663F85F2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FBBD5649-B18D-4CE3-AAB3-70A663F85F2D}"/>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4EF6ABDF-F8CC-4D02-A793-1AD7451D6353}"/>
                                            </p:graphicEl>
                                          </p:spTgt>
                                        </p:tgtEl>
                                        <p:attrNameLst>
                                          <p:attrName>style.visibility</p:attrName>
                                        </p:attrNameLst>
                                      </p:cBhvr>
                                      <p:to>
                                        <p:strVal val="visible"/>
                                      </p:to>
                                    </p:set>
                                    <p:anim calcmode="lin" valueType="num">
                                      <p:cBhvr additive="base">
                                        <p:cTn id="21" dur="500" fill="hold"/>
                                        <p:tgtEl>
                                          <p:spTgt spid="2">
                                            <p:graphicEl>
                                              <a:dgm id="{4EF6ABDF-F8CC-4D02-A793-1AD7451D635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4EF6ABDF-F8CC-4D02-A793-1AD7451D635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2B17A968-B300-4C5F-827D-6DE8AE87A03E}"/>
                                            </p:graphicEl>
                                          </p:spTgt>
                                        </p:tgtEl>
                                        <p:attrNameLst>
                                          <p:attrName>style.visibility</p:attrName>
                                        </p:attrNameLst>
                                      </p:cBhvr>
                                      <p:to>
                                        <p:strVal val="visible"/>
                                      </p:to>
                                    </p:set>
                                    <p:anim calcmode="lin" valueType="num">
                                      <p:cBhvr additive="base">
                                        <p:cTn id="27" dur="500" fill="hold"/>
                                        <p:tgtEl>
                                          <p:spTgt spid="2">
                                            <p:graphicEl>
                                              <a:dgm id="{2B17A968-B300-4C5F-827D-6DE8AE87A03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2B17A968-B300-4C5F-827D-6DE8AE87A03E}"/>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38AFEDD0-DCA1-435D-87EA-A4E30F8548A2}"/>
                                            </p:graphicEl>
                                          </p:spTgt>
                                        </p:tgtEl>
                                        <p:attrNameLst>
                                          <p:attrName>style.visibility</p:attrName>
                                        </p:attrNameLst>
                                      </p:cBhvr>
                                      <p:to>
                                        <p:strVal val="visible"/>
                                      </p:to>
                                    </p:set>
                                    <p:anim calcmode="lin" valueType="num">
                                      <p:cBhvr additive="base">
                                        <p:cTn id="31" dur="500" fill="hold"/>
                                        <p:tgtEl>
                                          <p:spTgt spid="2">
                                            <p:graphicEl>
                                              <a:dgm id="{38AFEDD0-DCA1-435D-87EA-A4E30F8548A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38AFEDD0-DCA1-435D-87EA-A4E30F8548A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29F4EB94-2004-4117-88FE-1242202B2BD3}"/>
                                            </p:graphicEl>
                                          </p:spTgt>
                                        </p:tgtEl>
                                        <p:attrNameLst>
                                          <p:attrName>style.visibility</p:attrName>
                                        </p:attrNameLst>
                                      </p:cBhvr>
                                      <p:to>
                                        <p:strVal val="visible"/>
                                      </p:to>
                                    </p:set>
                                    <p:anim calcmode="lin" valueType="num">
                                      <p:cBhvr additive="base">
                                        <p:cTn id="37" dur="500" fill="hold"/>
                                        <p:tgtEl>
                                          <p:spTgt spid="2">
                                            <p:graphicEl>
                                              <a:dgm id="{29F4EB94-2004-4117-88FE-1242202B2BD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29F4EB94-2004-4117-88FE-1242202B2BD3}"/>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96926CC4-653A-47FD-8231-CD2513CFBC92}"/>
                                            </p:graphicEl>
                                          </p:spTgt>
                                        </p:tgtEl>
                                        <p:attrNameLst>
                                          <p:attrName>style.visibility</p:attrName>
                                        </p:attrNameLst>
                                      </p:cBhvr>
                                      <p:to>
                                        <p:strVal val="visible"/>
                                      </p:to>
                                    </p:set>
                                    <p:anim calcmode="lin" valueType="num">
                                      <p:cBhvr additive="base">
                                        <p:cTn id="41" dur="500" fill="hold"/>
                                        <p:tgtEl>
                                          <p:spTgt spid="2">
                                            <p:graphicEl>
                                              <a:dgm id="{96926CC4-653A-47FD-8231-CD2513CFBC92}"/>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96926CC4-653A-47FD-8231-CD2513CFBC9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DF] ONABOTULINUM TOXIN-A FOR OVERACTIVE BLADDER | Semantic Scholar">
            <a:extLst>
              <a:ext uri="{FF2B5EF4-FFF2-40B4-BE49-F238E27FC236}">
                <a16:creationId xmlns:a16="http://schemas.microsoft.com/office/drawing/2014/main" id="{E34AE651-4752-483B-A350-959296DD9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29" y="484742"/>
            <a:ext cx="8262651" cy="59711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5787692-1C6C-4FAC-8E87-D791063694B1}"/>
              </a:ext>
            </a:extLst>
          </p:cNvPr>
          <p:cNvSpPr>
            <a:spLocks noGrp="1"/>
          </p:cNvSpPr>
          <p:nvPr>
            <p:ph type="sldNum" sz="quarter" idx="12"/>
          </p:nvPr>
        </p:nvSpPr>
        <p:spPr/>
        <p:txBody>
          <a:bodyPr/>
          <a:lstStyle/>
          <a:p>
            <a:fld id="{E5A506EC-C385-41A2-B3BC-A43096D37220}" type="slidenum">
              <a:rPr lang="en-US" smtClean="0"/>
              <a:t>63</a:t>
            </a:fld>
            <a:endParaRPr lang="en-US"/>
          </a:p>
        </p:txBody>
      </p:sp>
    </p:spTree>
    <p:extLst>
      <p:ext uri="{BB962C8B-B14F-4D97-AF65-F5344CB8AC3E}">
        <p14:creationId xmlns:p14="http://schemas.microsoft.com/office/powerpoint/2010/main" val="3389046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522B00-4BC7-4B98-B63B-74725BA28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65" y="0"/>
            <a:ext cx="9875870" cy="6858000"/>
          </a:xfrm>
          <a:prstGeom prst="rect">
            <a:avLst/>
          </a:prstGeom>
          <a:effectLst>
            <a:softEdge rad="317500"/>
          </a:effectLst>
        </p:spPr>
      </p:pic>
      <p:sp>
        <p:nvSpPr>
          <p:cNvPr id="2" name="Slide Number Placeholder 1">
            <a:extLst>
              <a:ext uri="{FF2B5EF4-FFF2-40B4-BE49-F238E27FC236}">
                <a16:creationId xmlns:a16="http://schemas.microsoft.com/office/drawing/2014/main" id="{B4117A74-973A-40D0-85DA-68328E2A07E4}"/>
              </a:ext>
            </a:extLst>
          </p:cNvPr>
          <p:cNvSpPr>
            <a:spLocks noGrp="1"/>
          </p:cNvSpPr>
          <p:nvPr>
            <p:ph type="sldNum" sz="quarter" idx="12"/>
          </p:nvPr>
        </p:nvSpPr>
        <p:spPr/>
        <p:txBody>
          <a:bodyPr/>
          <a:lstStyle/>
          <a:p>
            <a:fld id="{E5A506EC-C385-41A2-B3BC-A43096D37220}" type="slidenum">
              <a:rPr lang="en-US" smtClean="0"/>
              <a:t>64</a:t>
            </a:fld>
            <a:endParaRPr lang="en-US"/>
          </a:p>
        </p:txBody>
      </p:sp>
    </p:spTree>
    <p:extLst>
      <p:ext uri="{BB962C8B-B14F-4D97-AF65-F5344CB8AC3E}">
        <p14:creationId xmlns:p14="http://schemas.microsoft.com/office/powerpoint/2010/main" val="990193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قرص اکسی بوتینین کلراید و عوارض احتمالی آن">
            <a:extLst>
              <a:ext uri="{FF2B5EF4-FFF2-40B4-BE49-F238E27FC236}">
                <a16:creationId xmlns:a16="http://schemas.microsoft.com/office/drawing/2014/main" id="{E96528C2-06AA-4416-9F73-7B253A19A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66" y="64906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میزان و نحوه مصرف قرص سولیفناسین (Solifenacin) | ساعدنیوز">
            <a:extLst>
              <a:ext uri="{FF2B5EF4-FFF2-40B4-BE49-F238E27FC236}">
                <a16:creationId xmlns:a16="http://schemas.microsoft.com/office/drawing/2014/main" id="{B02161C7-BF09-4037-AE81-C0A9AC076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565" y="3422144"/>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با موارد مصرف قرص سولیفناسین سوکسینات آشنا شوید | دلگرم">
            <a:extLst>
              <a:ext uri="{FF2B5EF4-FFF2-40B4-BE49-F238E27FC236}">
                <a16:creationId xmlns:a16="http://schemas.microsoft.com/office/drawing/2014/main" id="{8C7ACA8F-53B4-41E4-8C6E-49C666C01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74" y="3784094"/>
            <a:ext cx="28860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میزان و نحوه مصرف تولترودین | ساعدنیوز">
            <a:extLst>
              <a:ext uri="{FF2B5EF4-FFF2-40B4-BE49-F238E27FC236}">
                <a16:creationId xmlns:a16="http://schemas.microsoft.com/office/drawing/2014/main" id="{5593D5C5-A2B2-48EE-9453-48F8FB28E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154" y="879613"/>
            <a:ext cx="27527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نفرولوژی و ارولوژی، TOLTERODINE، TOLERIN ، تولترودین، تولرین">
            <a:extLst>
              <a:ext uri="{FF2B5EF4-FFF2-40B4-BE49-F238E27FC236}">
                <a16:creationId xmlns:a16="http://schemas.microsoft.com/office/drawing/2014/main" id="{E9795EDF-BB7C-4FE6-A6A7-B0332E5E9C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7" y="910999"/>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قرص اکسی بوتینین کلراید و عوارض احتمالی آن">
            <a:extLst>
              <a:ext uri="{FF2B5EF4-FFF2-40B4-BE49-F238E27FC236}">
                <a16:creationId xmlns:a16="http://schemas.microsoft.com/office/drawing/2014/main" id="{C9A84F9D-3FFE-4E25-AEA1-1EB4E243D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266" y="80146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7C597A5-D9C2-408D-A367-2F5234F07822}"/>
              </a:ext>
            </a:extLst>
          </p:cNvPr>
          <p:cNvSpPr>
            <a:spLocks noGrp="1"/>
          </p:cNvSpPr>
          <p:nvPr>
            <p:ph type="sldNum" sz="quarter" idx="12"/>
          </p:nvPr>
        </p:nvSpPr>
        <p:spPr/>
        <p:txBody>
          <a:bodyPr/>
          <a:lstStyle/>
          <a:p>
            <a:fld id="{E5A506EC-C385-41A2-B3BC-A43096D37220}" type="slidenum">
              <a:rPr lang="en-US" smtClean="0"/>
              <a:t>65</a:t>
            </a:fld>
            <a:endParaRPr lang="en-US"/>
          </a:p>
        </p:txBody>
      </p:sp>
      <p:pic>
        <p:nvPicPr>
          <p:cNvPr id="9218" name="Picture 2" descr="ᐅ Buy Vesicare Tablets Online | Incontinence | HealthExpress UK">
            <a:extLst>
              <a:ext uri="{FF2B5EF4-FFF2-40B4-BE49-F238E27FC236}">
                <a16:creationId xmlns:a16="http://schemas.microsoft.com/office/drawing/2014/main" id="{D8A5E2DD-3B8C-4DD8-A2A6-37EE2311A6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2155" y="3139218"/>
            <a:ext cx="2752724" cy="236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34"/>
                                        </p:tgtEl>
                                        <p:attrNameLst>
                                          <p:attrName>style.visibility</p:attrName>
                                        </p:attrNameLst>
                                      </p:cBhvr>
                                      <p:to>
                                        <p:strVal val="visible"/>
                                      </p:to>
                                    </p:set>
                                    <p:animEffect transition="in" filter="fade">
                                      <p:cBhvr>
                                        <p:cTn id="14" dur="1000"/>
                                        <p:tgtEl>
                                          <p:spTgt spid="9234"/>
                                        </p:tgtEl>
                                      </p:cBhvr>
                                    </p:animEffect>
                                    <p:anim calcmode="lin" valueType="num">
                                      <p:cBhvr>
                                        <p:cTn id="15" dur="1000" fill="hold"/>
                                        <p:tgtEl>
                                          <p:spTgt spid="9234"/>
                                        </p:tgtEl>
                                        <p:attrNameLst>
                                          <p:attrName>ppt_x</p:attrName>
                                        </p:attrNameLst>
                                      </p:cBhvr>
                                      <p:tavLst>
                                        <p:tav tm="0">
                                          <p:val>
                                            <p:strVal val="#ppt_x"/>
                                          </p:val>
                                        </p:tav>
                                        <p:tav tm="100000">
                                          <p:val>
                                            <p:strVal val="#ppt_x"/>
                                          </p:val>
                                        </p:tav>
                                      </p:tavLst>
                                    </p:anim>
                                    <p:anim calcmode="lin" valueType="num">
                                      <p:cBhvr>
                                        <p:cTn id="16" dur="1000" fill="hold"/>
                                        <p:tgtEl>
                                          <p:spTgt spid="92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228"/>
                                        </p:tgtEl>
                                        <p:attrNameLst>
                                          <p:attrName>style.visibility</p:attrName>
                                        </p:attrNameLst>
                                      </p:cBhvr>
                                      <p:to>
                                        <p:strVal val="visible"/>
                                      </p:to>
                                    </p:set>
                                    <p:animEffect transition="in" filter="barn(inVertical)">
                                      <p:cBhvr>
                                        <p:cTn id="21" dur="500"/>
                                        <p:tgtEl>
                                          <p:spTgt spid="92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226"/>
                                        </p:tgtEl>
                                        <p:attrNameLst>
                                          <p:attrName>style.visibility</p:attrName>
                                        </p:attrNameLst>
                                      </p:cBhvr>
                                      <p:to>
                                        <p:strVal val="visible"/>
                                      </p:to>
                                    </p:set>
                                    <p:animEffect transition="in" filter="wipe(down)">
                                      <p:cBhvr>
                                        <p:cTn id="26" dur="500"/>
                                        <p:tgtEl>
                                          <p:spTgt spid="922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218"/>
                                        </p:tgtEl>
                                        <p:attrNameLst>
                                          <p:attrName>style.visibility</p:attrName>
                                        </p:attrNameLst>
                                      </p:cBhvr>
                                      <p:to>
                                        <p:strVal val="visible"/>
                                      </p:to>
                                    </p:set>
                                    <p:anim calcmode="lin" valueType="num">
                                      <p:cBhvr>
                                        <p:cTn id="35" dur="500" fill="hold"/>
                                        <p:tgtEl>
                                          <p:spTgt spid="9218"/>
                                        </p:tgtEl>
                                        <p:attrNameLst>
                                          <p:attrName>ppt_w</p:attrName>
                                        </p:attrNameLst>
                                      </p:cBhvr>
                                      <p:tavLst>
                                        <p:tav tm="0">
                                          <p:val>
                                            <p:fltVal val="0"/>
                                          </p:val>
                                        </p:tav>
                                        <p:tav tm="100000">
                                          <p:val>
                                            <p:strVal val="#ppt_w"/>
                                          </p:val>
                                        </p:tav>
                                      </p:tavLst>
                                    </p:anim>
                                    <p:anim calcmode="lin" valueType="num">
                                      <p:cBhvr>
                                        <p:cTn id="36" dur="500" fill="hold"/>
                                        <p:tgtEl>
                                          <p:spTgt spid="9218"/>
                                        </p:tgtEl>
                                        <p:attrNameLst>
                                          <p:attrName>ppt_h</p:attrName>
                                        </p:attrNameLst>
                                      </p:cBhvr>
                                      <p:tavLst>
                                        <p:tav tm="0">
                                          <p:val>
                                            <p:fltVal val="0"/>
                                          </p:val>
                                        </p:tav>
                                        <p:tav tm="100000">
                                          <p:val>
                                            <p:strVal val="#ppt_h"/>
                                          </p:val>
                                        </p:tav>
                                      </p:tavLst>
                                    </p:anim>
                                    <p:animEffect transition="in" filter="fade">
                                      <p:cBhvr>
                                        <p:cTn id="3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a:cs typeface="B Nazanin" panose="00000400000000000000" pitchFamily="2" charset="-78"/>
              </a:rPr>
              <a:t>Prior to initiating treatment</a:t>
            </a:r>
            <a:endParaRPr lang="fa-IR" sz="4400" dirty="0"/>
          </a:p>
        </p:txBody>
      </p:sp>
      <p:sp>
        <p:nvSpPr>
          <p:cNvPr id="3" name="Content Placeholder 2"/>
          <p:cNvSpPr>
            <a:spLocks noGrp="1"/>
          </p:cNvSpPr>
          <p:nvPr>
            <p:ph idx="1"/>
          </p:nvPr>
        </p:nvSpPr>
        <p:spPr>
          <a:xfrm>
            <a:off x="660400" y="2367092"/>
            <a:ext cx="10998200" cy="3424107"/>
          </a:xfrm>
        </p:spPr>
        <p:txBody>
          <a:bodyPr>
            <a:normAutofit/>
          </a:bodyPr>
          <a:lstStyle/>
          <a:p>
            <a:pPr algn="just" rtl="0"/>
            <a:r>
              <a:rPr lang="en-US" sz="2400" dirty="0"/>
              <a:t>new neurologic symptoms</a:t>
            </a:r>
          </a:p>
          <a:p>
            <a:pPr algn="just" rtl="0"/>
            <a:r>
              <a:rPr lang="en-US" sz="2400" dirty="0"/>
              <a:t>suspected urinary fistula or urethral diverticulum</a:t>
            </a:r>
          </a:p>
          <a:p>
            <a:pPr algn="just" rtl="0"/>
            <a:r>
              <a:rPr lang="en-US" sz="2400" dirty="0"/>
              <a:t>chronic catheterization</a:t>
            </a:r>
          </a:p>
          <a:p>
            <a:pPr algn="just" rtl="0"/>
            <a:r>
              <a:rPr lang="en-US" sz="2400" dirty="0"/>
              <a:t>difficulty passing a urinary catheter</a:t>
            </a:r>
          </a:p>
          <a:p>
            <a:pPr algn="just" rtl="0"/>
            <a:r>
              <a:rPr lang="en-US" sz="2400" dirty="0"/>
              <a:t>history of pelvic reconstructive surgery or pelvic irradiation, urinary retention </a:t>
            </a:r>
          </a:p>
          <a:p>
            <a:endParaRPr lang="fa-IR" sz="2400" dirty="0"/>
          </a:p>
        </p:txBody>
      </p:sp>
      <p:sp>
        <p:nvSpPr>
          <p:cNvPr id="4" name="Slide Number Placeholder 3"/>
          <p:cNvSpPr>
            <a:spLocks noGrp="1"/>
          </p:cNvSpPr>
          <p:nvPr>
            <p:ph type="sldNum" sz="quarter" idx="12"/>
          </p:nvPr>
        </p:nvSpPr>
        <p:spPr/>
        <p:txBody>
          <a:bodyPr/>
          <a:lstStyle/>
          <a:p>
            <a:fld id="{E5A506EC-C385-41A2-B3BC-A43096D37220}" type="slidenum">
              <a:rPr lang="en-US" smtClean="0"/>
              <a:t>7</a:t>
            </a:fld>
            <a:endParaRPr lang="en-US"/>
          </a:p>
        </p:txBody>
      </p:sp>
    </p:spTree>
    <p:extLst>
      <p:ext uri="{BB962C8B-B14F-4D97-AF65-F5344CB8AC3E}">
        <p14:creationId xmlns:p14="http://schemas.microsoft.com/office/powerpoint/2010/main" val="2269687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3B15-05EC-B8C2-1462-4A3B32C6EA73}"/>
              </a:ext>
            </a:extLst>
          </p:cNvPr>
          <p:cNvSpPr>
            <a:spLocks noGrp="1"/>
          </p:cNvSpPr>
          <p:nvPr>
            <p:ph type="title"/>
          </p:nvPr>
        </p:nvSpPr>
        <p:spPr>
          <a:xfrm>
            <a:off x="1129675" y="0"/>
            <a:ext cx="10364451" cy="1596177"/>
          </a:xfrm>
        </p:spPr>
        <p:txBody>
          <a:bodyPr>
            <a:normAutofit/>
          </a:bodyPr>
          <a:lstStyle/>
          <a:p>
            <a:pPr algn="l"/>
            <a:r>
              <a:rPr lang="en-US" sz="4400" b="1" dirty="0">
                <a:cs typeface="B Nazanin" panose="00000400000000000000" pitchFamily="2" charset="-78"/>
              </a:rPr>
              <a:t>Prior to initiating treatment:</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39A4C6C2-C01C-FA87-93BD-793348F8EE3B}"/>
              </a:ext>
            </a:extLst>
          </p:cNvPr>
          <p:cNvSpPr>
            <a:spLocks noGrp="1"/>
          </p:cNvSpPr>
          <p:nvPr>
            <p:ph idx="1"/>
          </p:nvPr>
        </p:nvSpPr>
        <p:spPr>
          <a:xfrm>
            <a:off x="838200" y="1825624"/>
            <a:ext cx="10515600" cy="5032376"/>
          </a:xfrm>
        </p:spPr>
        <p:txBody>
          <a:bodyPr>
            <a:normAutofit/>
          </a:bodyPr>
          <a:lstStyle/>
          <a:p>
            <a:pPr marL="0" indent="0" algn="just" rtl="0">
              <a:buNone/>
            </a:pPr>
            <a:r>
              <a:rPr lang="en-US" sz="2800" b="1" i="0" dirty="0">
                <a:solidFill>
                  <a:srgbClr val="000000"/>
                </a:solidFill>
                <a:effectLst/>
                <a:latin typeface="Arial" panose="020B0604020202020204" pitchFamily="34" charset="0"/>
              </a:rPr>
              <a:t>Assess incontinence type and severity</a:t>
            </a:r>
            <a:r>
              <a:rPr lang="fa-IR" sz="2800" b="1" i="0" dirty="0">
                <a:solidFill>
                  <a:srgbClr val="000000"/>
                </a:solidFill>
                <a:effectLst/>
                <a:latin typeface="Arial" panose="020B0604020202020204" pitchFamily="34" charset="0"/>
              </a:rPr>
              <a:t>: </a:t>
            </a:r>
          </a:p>
          <a:p>
            <a:pPr algn="just" rtl="0"/>
            <a:r>
              <a:rPr lang="en-US" sz="2400" dirty="0" smtClean="0"/>
              <a:t>Determining </a:t>
            </a:r>
            <a:r>
              <a:rPr lang="en-US" sz="2400" dirty="0"/>
              <a:t>the classification of urinary incontinence type (stress, urgency, mixed) can help direct treatment.</a:t>
            </a:r>
            <a:endParaRPr lang="fa-IR" sz="2400" dirty="0"/>
          </a:p>
          <a:p>
            <a:pPr algn="just" rtl="0"/>
            <a:r>
              <a:rPr lang="en-US" sz="2400" b="0" i="0" dirty="0">
                <a:solidFill>
                  <a:srgbClr val="000000"/>
                </a:solidFill>
                <a:effectLst/>
                <a:latin typeface="Arial" panose="020B0604020202020204" pitchFamily="34" charset="0"/>
              </a:rPr>
              <a:t>Treatment of urinary incontinence should proceed in a stepwise fashion with emphasis on </a:t>
            </a:r>
            <a:r>
              <a:rPr lang="en-US" sz="2400" b="1" i="0" dirty="0">
                <a:solidFill>
                  <a:srgbClr val="000000"/>
                </a:solidFill>
                <a:effectLst/>
                <a:latin typeface="Arial" panose="020B0604020202020204" pitchFamily="34" charset="0"/>
              </a:rPr>
              <a:t>improving quality of life</a:t>
            </a:r>
            <a:r>
              <a:rPr lang="en-US" sz="2400" b="0" i="0" dirty="0">
                <a:solidFill>
                  <a:srgbClr val="000000"/>
                </a:solidFill>
                <a:effectLst/>
                <a:latin typeface="Arial" panose="020B0604020202020204" pitchFamily="34" charset="0"/>
              </a:rPr>
              <a:t>. </a:t>
            </a:r>
            <a:endParaRPr lang="fa-IR" sz="2400"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A6D145B-D326-6AE6-20B5-2A7EC9A3F6A5}"/>
              </a:ext>
            </a:extLst>
          </p:cNvPr>
          <p:cNvSpPr>
            <a:spLocks noGrp="1"/>
          </p:cNvSpPr>
          <p:nvPr>
            <p:ph type="sldNum" sz="quarter" idx="12"/>
          </p:nvPr>
        </p:nvSpPr>
        <p:spPr/>
        <p:txBody>
          <a:bodyPr/>
          <a:lstStyle/>
          <a:p>
            <a:fld id="{E5A506EC-C385-41A2-B3BC-A43096D37220}" type="slidenum">
              <a:rPr lang="en-US" smtClean="0"/>
              <a:t>8</a:t>
            </a:fld>
            <a:endParaRPr lang="en-US"/>
          </a:p>
        </p:txBody>
      </p:sp>
    </p:spTree>
    <p:extLst>
      <p:ext uri="{BB962C8B-B14F-4D97-AF65-F5344CB8AC3E}">
        <p14:creationId xmlns:p14="http://schemas.microsoft.com/office/powerpoint/2010/main" val="3191611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normAutofit/>
          </a:bodyPr>
          <a:lstStyle/>
          <a:p>
            <a:pPr algn="l"/>
            <a:r>
              <a:rPr lang="en-US" sz="4400" b="1" dirty="0"/>
              <a:t>Prior to initiating </a:t>
            </a:r>
            <a:r>
              <a:rPr lang="en-US" sz="4400" b="1" dirty="0" smtClean="0"/>
              <a:t>treatment</a:t>
            </a:r>
            <a:endParaRPr lang="fa-IR" sz="4400" dirty="0"/>
          </a:p>
        </p:txBody>
      </p:sp>
      <p:sp>
        <p:nvSpPr>
          <p:cNvPr id="3" name="Content Placeholder 2"/>
          <p:cNvSpPr>
            <a:spLocks noGrp="1"/>
          </p:cNvSpPr>
          <p:nvPr>
            <p:ph idx="1"/>
          </p:nvPr>
        </p:nvSpPr>
        <p:spPr>
          <a:xfrm>
            <a:off x="913775" y="2108331"/>
            <a:ext cx="10363826" cy="3881308"/>
          </a:xfrm>
        </p:spPr>
        <p:txBody>
          <a:bodyPr>
            <a:normAutofit/>
          </a:bodyPr>
          <a:lstStyle/>
          <a:p>
            <a:pPr algn="just" rtl="0"/>
            <a:r>
              <a:rPr lang="en-US" sz="2400" dirty="0">
                <a:solidFill>
                  <a:srgbClr val="000000"/>
                </a:solidFill>
              </a:rPr>
              <a:t>Risks and side effects of therapy should be carefully balanced with benefits and aligned with patient goals and expectations.</a:t>
            </a:r>
            <a:endParaRPr lang="fa-IR" sz="2400" dirty="0">
              <a:solidFill>
                <a:srgbClr val="000000"/>
              </a:solidFill>
            </a:endParaRPr>
          </a:p>
          <a:p>
            <a:pPr algn="just" rtl="0"/>
            <a:r>
              <a:rPr lang="en-US" sz="2400" dirty="0">
                <a:solidFill>
                  <a:srgbClr val="000000"/>
                </a:solidFill>
              </a:rPr>
              <a:t>While most women with incontinence will have an improvement in symptoms with therapy, some do not achieve full continence. </a:t>
            </a:r>
            <a:r>
              <a:rPr lang="en-US" sz="2400" b="1" dirty="0">
                <a:solidFill>
                  <a:srgbClr val="000000"/>
                </a:solidFill>
              </a:rPr>
              <a:t>Expectations about the effect of treatment </a:t>
            </a:r>
            <a:r>
              <a:rPr lang="en-US" sz="2400" dirty="0">
                <a:solidFill>
                  <a:srgbClr val="000000"/>
                </a:solidFill>
              </a:rPr>
              <a:t>should be discussed with the patient when initiating therapy.</a:t>
            </a:r>
            <a:endParaRPr lang="en-US" sz="2400" dirty="0"/>
          </a:p>
          <a:p>
            <a:endParaRPr lang="fa-IR" sz="2400" dirty="0"/>
          </a:p>
        </p:txBody>
      </p:sp>
      <p:sp>
        <p:nvSpPr>
          <p:cNvPr id="4" name="Slide Number Placeholder 3"/>
          <p:cNvSpPr>
            <a:spLocks noGrp="1"/>
          </p:cNvSpPr>
          <p:nvPr>
            <p:ph type="sldNum" sz="quarter" idx="12"/>
          </p:nvPr>
        </p:nvSpPr>
        <p:spPr/>
        <p:txBody>
          <a:bodyPr/>
          <a:lstStyle/>
          <a:p>
            <a:fld id="{E5A506EC-C385-41A2-B3BC-A43096D37220}" type="slidenum">
              <a:rPr lang="en-US" smtClean="0"/>
              <a:t>9</a:t>
            </a:fld>
            <a:endParaRPr lang="en-US"/>
          </a:p>
        </p:txBody>
      </p:sp>
    </p:spTree>
    <p:extLst>
      <p:ext uri="{BB962C8B-B14F-4D97-AF65-F5344CB8AC3E}">
        <p14:creationId xmlns:p14="http://schemas.microsoft.com/office/powerpoint/2010/main" val="2092800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4949</TotalTime>
  <Words>1855</Words>
  <Application>Microsoft Office PowerPoint</Application>
  <PresentationFormat>Widescreen</PresentationFormat>
  <Paragraphs>173</Paragraphs>
  <Slides>65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B Nazanin</vt:lpstr>
      <vt:lpstr>Calibri</vt:lpstr>
      <vt:lpstr>Calibri Light</vt:lpstr>
      <vt:lpstr>Cambria</vt:lpstr>
      <vt:lpstr>Times New Roman</vt:lpstr>
      <vt:lpstr>Office Theme</vt:lpstr>
      <vt:lpstr>Overactive bladder syndrome /Urge incontinence treatment</vt:lpstr>
      <vt:lpstr>Urgency urinary incontinence</vt:lpstr>
      <vt:lpstr>PowerPoint Presentation</vt:lpstr>
      <vt:lpstr>PowerPoint Presentation</vt:lpstr>
      <vt:lpstr>PowerPoint Presentation</vt:lpstr>
      <vt:lpstr>Prior to initiating treatment</vt:lpstr>
      <vt:lpstr>Prior to initiating treatment</vt:lpstr>
      <vt:lpstr>Prior to initiating treatment:</vt:lpstr>
      <vt:lpstr>Prior to initiating treatment</vt:lpstr>
      <vt:lpstr>Prior to initiating treatment:</vt:lpstr>
      <vt:lpstr>PowerPoint Presentation</vt:lpstr>
      <vt:lpstr>PowerPoint Presentation</vt:lpstr>
      <vt:lpstr>Prior to initiating treatment:</vt:lpstr>
      <vt:lpstr>PowerPoint Presentation</vt:lpstr>
      <vt:lpstr>INITIAL TREATMENT</vt:lpstr>
      <vt:lpstr>INITIAL TREATMENT</vt:lpstr>
      <vt:lpstr>INITIAL TREATMENT</vt:lpstr>
      <vt:lpstr>INITIAL TREATMENT</vt:lpstr>
      <vt:lpstr>INITIAL TREATMENT</vt:lpstr>
      <vt:lpstr>PowerPoint Presentation</vt:lpstr>
      <vt:lpstr>PowerPoint Presentation</vt:lpstr>
      <vt:lpstr>INITIAL TREATMENT</vt:lpstr>
      <vt:lpstr>INITIAL TREATMENT</vt:lpstr>
      <vt:lpstr>INITIAL TREATMENT</vt:lpstr>
      <vt:lpstr>PowerPoint Presentation</vt:lpstr>
      <vt:lpstr>PowerPoint Presentation</vt:lpstr>
      <vt:lpstr>PowerPoint Presentation</vt:lpstr>
      <vt:lpstr>INITIAL TREATMENT</vt:lpstr>
      <vt:lpstr>INITIAL TREATMENT</vt:lpstr>
      <vt:lpstr>INITIAL TREATMENT</vt:lpstr>
      <vt:lpstr>INITIAL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Shokrpour</dc:creator>
  <cp:lastModifiedBy>رامين مرادي قرقاني</cp:lastModifiedBy>
  <cp:revision>240</cp:revision>
  <dcterms:created xsi:type="dcterms:W3CDTF">2020-08-01T09:31:01Z</dcterms:created>
  <dcterms:modified xsi:type="dcterms:W3CDTF">2024-02-05T10:48:47Z</dcterms:modified>
</cp:coreProperties>
</file>